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 id="2147483840" r:id="rId2"/>
    <p:sldMasterId id="2147483960" r:id="rId3"/>
  </p:sldMasterIdLst>
  <p:notesMasterIdLst>
    <p:notesMasterId r:id="rId33"/>
  </p:notesMasterIdLst>
  <p:sldIdLst>
    <p:sldId id="256" r:id="rId4"/>
    <p:sldId id="257" r:id="rId5"/>
    <p:sldId id="258" r:id="rId6"/>
    <p:sldId id="259" r:id="rId7"/>
    <p:sldId id="260" r:id="rId8"/>
    <p:sldId id="261" r:id="rId9"/>
    <p:sldId id="262" r:id="rId10"/>
    <p:sldId id="264" r:id="rId11"/>
    <p:sldId id="263" r:id="rId12"/>
    <p:sldId id="266" r:id="rId13"/>
    <p:sldId id="268" r:id="rId14"/>
    <p:sldId id="291" r:id="rId15"/>
    <p:sldId id="292" r:id="rId16"/>
    <p:sldId id="269" r:id="rId17"/>
    <p:sldId id="270" r:id="rId18"/>
    <p:sldId id="272" r:id="rId19"/>
    <p:sldId id="271" r:id="rId20"/>
    <p:sldId id="275" r:id="rId21"/>
    <p:sldId id="277" r:id="rId22"/>
    <p:sldId id="278" r:id="rId23"/>
    <p:sldId id="279" r:id="rId24"/>
    <p:sldId id="282" r:id="rId25"/>
    <p:sldId id="283" r:id="rId26"/>
    <p:sldId id="284" r:id="rId27"/>
    <p:sldId id="285" r:id="rId28"/>
    <p:sldId id="286" r:id="rId29"/>
    <p:sldId id="287" r:id="rId30"/>
    <p:sldId id="289" r:id="rId31"/>
    <p:sldId id="288"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926" autoAdjust="0"/>
    <p:restoredTop sz="94660"/>
  </p:normalViewPr>
  <p:slideViewPr>
    <p:cSldViewPr>
      <p:cViewPr varScale="1">
        <p:scale>
          <a:sx n="74" d="100"/>
          <a:sy n="74" d="100"/>
        </p:scale>
        <p:origin x="-1698"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E02BD9-4AE9-4AD1-BD96-B8991D3874BB}" type="datetimeFigureOut">
              <a:rPr lang="en-US" smtClean="0"/>
              <a:t>4/26/2019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804232-E767-41D5-8032-9319585C98ED}" type="slidenum">
              <a:rPr lang="en-US" smtClean="0"/>
              <a:t>‹#›</a:t>
            </a:fld>
            <a:endParaRPr lang="en-US"/>
          </a:p>
        </p:txBody>
      </p:sp>
    </p:spTree>
    <p:extLst>
      <p:ext uri="{BB962C8B-B14F-4D97-AF65-F5344CB8AC3E}">
        <p14:creationId xmlns:p14="http://schemas.microsoft.com/office/powerpoint/2010/main" val="36789441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04232-E767-41D5-8032-9319585C98ED}" type="slidenum">
              <a:rPr lang="en-US" smtClean="0"/>
              <a:t>2</a:t>
            </a:fld>
            <a:endParaRPr lang="en-US"/>
          </a:p>
        </p:txBody>
      </p:sp>
    </p:spTree>
    <p:extLst>
      <p:ext uri="{BB962C8B-B14F-4D97-AF65-F5344CB8AC3E}">
        <p14:creationId xmlns:p14="http://schemas.microsoft.com/office/powerpoint/2010/main" val="226878845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618F4D7A-0D06-4321-B873-0526D8C442A5}" type="datetimeFigureOut">
              <a:rPr lang="en-US" smtClean="0"/>
              <a:t>4/26/2019</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C14E8EE2-61DE-444E-85D1-60E141259AE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18F4D7A-0D06-4321-B873-0526D8C442A5}" type="datetimeFigureOut">
              <a:rPr lang="en-US" smtClean="0"/>
              <a:t>4/26/2019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14E8EE2-61DE-444E-85D1-60E141259AE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618F4D7A-0D06-4321-B873-0526D8C442A5}" type="datetimeFigureOut">
              <a:rPr lang="en-US" smtClean="0"/>
              <a:t>4/26/2019</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C14E8EE2-61DE-444E-85D1-60E141259AE8}"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618F4D7A-0D06-4321-B873-0526D8C442A5}" type="datetimeFigureOut">
              <a:rPr lang="en-US" smtClean="0"/>
              <a:t>4/26/2019</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C14E8EE2-61DE-444E-85D1-60E141259AE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18F4D7A-0D06-4321-B873-0526D8C442A5}" type="datetimeFigureOut">
              <a:rPr lang="en-US" smtClean="0"/>
              <a:t>4/26/2019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14E8EE2-61DE-444E-85D1-60E141259AE8}"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618F4D7A-0D06-4321-B873-0526D8C442A5}" type="datetimeFigureOut">
              <a:rPr lang="en-US" smtClean="0"/>
              <a:t>4/26/2019</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C14E8EE2-61DE-444E-85D1-60E141259AE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18F4D7A-0D06-4321-B873-0526D8C442A5}" type="datetimeFigureOut">
              <a:rPr lang="en-US" smtClean="0"/>
              <a:t>4/26/2019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14E8EE2-61DE-444E-85D1-60E141259AE8}"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18F4D7A-0D06-4321-B873-0526D8C442A5}" type="datetimeFigureOut">
              <a:rPr lang="en-US" smtClean="0"/>
              <a:t>4/26/2019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14E8EE2-61DE-444E-85D1-60E141259AE8}"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18F4D7A-0D06-4321-B873-0526D8C442A5}" type="datetimeFigureOut">
              <a:rPr lang="en-US" smtClean="0"/>
              <a:t>4/26/2019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14E8EE2-61DE-444E-85D1-60E141259AE8}" type="slidenum">
              <a:rPr lang="en-US" smtClean="0"/>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618F4D7A-0D06-4321-B873-0526D8C442A5}" type="datetimeFigureOut">
              <a:rPr lang="en-US" smtClean="0"/>
              <a:t>4/26/2019</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C14E8EE2-61DE-444E-85D1-60E141259AE8}"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18F4D7A-0D06-4321-B873-0526D8C442A5}" type="datetimeFigureOut">
              <a:rPr lang="en-US" smtClean="0"/>
              <a:t>4/26/2019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14E8EE2-61DE-444E-85D1-60E141259AE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18F4D7A-0D06-4321-B873-0526D8C442A5}" type="datetimeFigureOut">
              <a:rPr lang="en-US" smtClean="0"/>
              <a:t>4/26/2019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14E8EE2-61DE-444E-85D1-60E141259AE8}"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618F4D7A-0D06-4321-B873-0526D8C442A5}" type="datetimeFigureOut">
              <a:rPr lang="en-US" smtClean="0"/>
              <a:t>4/26/2019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14E8EE2-61DE-444E-85D1-60E141259AE8}" type="slidenum">
              <a:rPr lang="en-US" smtClean="0"/>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18F4D7A-0D06-4321-B873-0526D8C442A5}" type="datetimeFigureOut">
              <a:rPr lang="en-US" smtClean="0"/>
              <a:t>4/26/2019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14E8EE2-61DE-444E-85D1-60E141259AE8}"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618F4D7A-0D06-4321-B873-0526D8C442A5}" type="datetimeFigureOut">
              <a:rPr lang="en-US" smtClean="0"/>
              <a:t>4/26/2019</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C14E8EE2-61DE-444E-85D1-60E141259AE8}" type="slidenum">
              <a:rPr lang="en-US" smtClean="0"/>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18F4D7A-0D06-4321-B873-0526D8C442A5}" type="datetimeFigureOut">
              <a:rPr lang="en-US" smtClean="0"/>
              <a:t>4/26/2019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4E8EE2-61DE-444E-85D1-60E141259AE8}" type="slidenum">
              <a:rPr lang="en-US" smtClean="0"/>
              <a:t>‹#›</a:t>
            </a:fld>
            <a:endParaRPr lang="en-US"/>
          </a:p>
        </p:txBody>
      </p:sp>
    </p:spTree>
    <p:extLst>
      <p:ext uri="{BB962C8B-B14F-4D97-AF65-F5344CB8AC3E}">
        <p14:creationId xmlns:p14="http://schemas.microsoft.com/office/powerpoint/2010/main" val="87733707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8F4D7A-0D06-4321-B873-0526D8C442A5}" type="datetimeFigureOut">
              <a:rPr lang="en-US" smtClean="0"/>
              <a:t>4/26/2019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4E8EE2-61DE-444E-85D1-60E141259AE8}" type="slidenum">
              <a:rPr lang="en-US" smtClean="0"/>
              <a:t>‹#›</a:t>
            </a:fld>
            <a:endParaRPr lang="en-US"/>
          </a:p>
        </p:txBody>
      </p:sp>
    </p:spTree>
    <p:extLst>
      <p:ext uri="{BB962C8B-B14F-4D97-AF65-F5344CB8AC3E}">
        <p14:creationId xmlns:p14="http://schemas.microsoft.com/office/powerpoint/2010/main" val="198343633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8F4D7A-0D06-4321-B873-0526D8C442A5}" type="datetimeFigureOut">
              <a:rPr lang="en-US" smtClean="0"/>
              <a:t>4/26/2019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4E8EE2-61DE-444E-85D1-60E141259AE8}" type="slidenum">
              <a:rPr lang="en-US" smtClean="0"/>
              <a:t>‹#›</a:t>
            </a:fld>
            <a:endParaRPr lang="en-US"/>
          </a:p>
        </p:txBody>
      </p:sp>
    </p:spTree>
    <p:extLst>
      <p:ext uri="{BB962C8B-B14F-4D97-AF65-F5344CB8AC3E}">
        <p14:creationId xmlns:p14="http://schemas.microsoft.com/office/powerpoint/2010/main" val="240725906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18F4D7A-0D06-4321-B873-0526D8C442A5}" type="datetimeFigureOut">
              <a:rPr lang="en-US" smtClean="0"/>
              <a:t>4/26/2019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4E8EE2-61DE-444E-85D1-60E141259AE8}" type="slidenum">
              <a:rPr lang="en-US" smtClean="0"/>
              <a:t>‹#›</a:t>
            </a:fld>
            <a:endParaRPr lang="en-US"/>
          </a:p>
        </p:txBody>
      </p:sp>
    </p:spTree>
    <p:extLst>
      <p:ext uri="{BB962C8B-B14F-4D97-AF65-F5344CB8AC3E}">
        <p14:creationId xmlns:p14="http://schemas.microsoft.com/office/powerpoint/2010/main" val="286062426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18F4D7A-0D06-4321-B873-0526D8C442A5}" type="datetimeFigureOut">
              <a:rPr lang="en-US" smtClean="0"/>
              <a:t>4/26/2019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4E8EE2-61DE-444E-85D1-60E141259AE8}" type="slidenum">
              <a:rPr lang="en-US" smtClean="0"/>
              <a:t>‹#›</a:t>
            </a:fld>
            <a:endParaRPr lang="en-US"/>
          </a:p>
        </p:txBody>
      </p:sp>
    </p:spTree>
    <p:extLst>
      <p:ext uri="{BB962C8B-B14F-4D97-AF65-F5344CB8AC3E}">
        <p14:creationId xmlns:p14="http://schemas.microsoft.com/office/powerpoint/2010/main" val="305255672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18F4D7A-0D06-4321-B873-0526D8C442A5}" type="datetimeFigureOut">
              <a:rPr lang="en-US" smtClean="0"/>
              <a:t>4/26/2019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4E8EE2-61DE-444E-85D1-60E141259AE8}" type="slidenum">
              <a:rPr lang="en-US" smtClean="0"/>
              <a:t>‹#›</a:t>
            </a:fld>
            <a:endParaRPr lang="en-US"/>
          </a:p>
        </p:txBody>
      </p:sp>
    </p:spTree>
    <p:extLst>
      <p:ext uri="{BB962C8B-B14F-4D97-AF65-F5344CB8AC3E}">
        <p14:creationId xmlns:p14="http://schemas.microsoft.com/office/powerpoint/2010/main" val="317514355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8F4D7A-0D06-4321-B873-0526D8C442A5}" type="datetimeFigureOut">
              <a:rPr lang="en-US" smtClean="0"/>
              <a:t>4/26/2019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4E8EE2-61DE-444E-85D1-60E141259AE8}" type="slidenum">
              <a:rPr lang="en-US" smtClean="0"/>
              <a:t>‹#›</a:t>
            </a:fld>
            <a:endParaRPr lang="en-US"/>
          </a:p>
        </p:txBody>
      </p:sp>
    </p:spTree>
    <p:extLst>
      <p:ext uri="{BB962C8B-B14F-4D97-AF65-F5344CB8AC3E}">
        <p14:creationId xmlns:p14="http://schemas.microsoft.com/office/powerpoint/2010/main" val="3367150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618F4D7A-0D06-4321-B873-0526D8C442A5}" type="datetimeFigureOut">
              <a:rPr lang="en-US" smtClean="0"/>
              <a:t>4/26/2019</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C14E8EE2-61DE-444E-85D1-60E141259AE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8F4D7A-0D06-4321-B873-0526D8C442A5}" type="datetimeFigureOut">
              <a:rPr lang="en-US" smtClean="0"/>
              <a:t>4/26/2019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4E8EE2-61DE-444E-85D1-60E141259AE8}" type="slidenum">
              <a:rPr lang="en-US" smtClean="0"/>
              <a:t>‹#›</a:t>
            </a:fld>
            <a:endParaRPr lang="en-US"/>
          </a:p>
        </p:txBody>
      </p:sp>
    </p:spTree>
    <p:extLst>
      <p:ext uri="{BB962C8B-B14F-4D97-AF65-F5344CB8AC3E}">
        <p14:creationId xmlns:p14="http://schemas.microsoft.com/office/powerpoint/2010/main" val="319908501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8F4D7A-0D06-4321-B873-0526D8C442A5}" type="datetimeFigureOut">
              <a:rPr lang="en-US" smtClean="0"/>
              <a:t>4/26/2019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4E8EE2-61DE-444E-85D1-60E141259AE8}" type="slidenum">
              <a:rPr lang="en-US" smtClean="0"/>
              <a:t>‹#›</a:t>
            </a:fld>
            <a:endParaRPr lang="en-US"/>
          </a:p>
        </p:txBody>
      </p:sp>
    </p:spTree>
    <p:extLst>
      <p:ext uri="{BB962C8B-B14F-4D97-AF65-F5344CB8AC3E}">
        <p14:creationId xmlns:p14="http://schemas.microsoft.com/office/powerpoint/2010/main" val="369459278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8F4D7A-0D06-4321-B873-0526D8C442A5}" type="datetimeFigureOut">
              <a:rPr lang="en-US" smtClean="0"/>
              <a:t>4/26/2019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4E8EE2-61DE-444E-85D1-60E141259AE8}" type="slidenum">
              <a:rPr lang="en-US" smtClean="0"/>
              <a:t>‹#›</a:t>
            </a:fld>
            <a:endParaRPr lang="en-US"/>
          </a:p>
        </p:txBody>
      </p:sp>
    </p:spTree>
    <p:extLst>
      <p:ext uri="{BB962C8B-B14F-4D97-AF65-F5344CB8AC3E}">
        <p14:creationId xmlns:p14="http://schemas.microsoft.com/office/powerpoint/2010/main" val="167724738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8F4D7A-0D06-4321-B873-0526D8C442A5}" type="datetimeFigureOut">
              <a:rPr lang="en-US" smtClean="0"/>
              <a:t>4/26/2019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4E8EE2-61DE-444E-85D1-60E141259AE8}" type="slidenum">
              <a:rPr lang="en-US" smtClean="0"/>
              <a:t>‹#›</a:t>
            </a:fld>
            <a:endParaRPr lang="en-US"/>
          </a:p>
        </p:txBody>
      </p:sp>
    </p:spTree>
    <p:extLst>
      <p:ext uri="{BB962C8B-B14F-4D97-AF65-F5344CB8AC3E}">
        <p14:creationId xmlns:p14="http://schemas.microsoft.com/office/powerpoint/2010/main" val="1716998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18F4D7A-0D06-4321-B873-0526D8C442A5}" type="datetimeFigureOut">
              <a:rPr lang="en-US" smtClean="0"/>
              <a:t>4/26/2019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14E8EE2-61DE-444E-85D1-60E141259AE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18F4D7A-0D06-4321-B873-0526D8C442A5}" type="datetimeFigureOut">
              <a:rPr lang="en-US" smtClean="0"/>
              <a:t>4/26/2019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14E8EE2-61DE-444E-85D1-60E141259AE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18F4D7A-0D06-4321-B873-0526D8C442A5}" type="datetimeFigureOut">
              <a:rPr lang="en-US" smtClean="0"/>
              <a:t>4/26/2019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14E8EE2-61DE-444E-85D1-60E141259AE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618F4D7A-0D06-4321-B873-0526D8C442A5}" type="datetimeFigureOut">
              <a:rPr lang="en-US" smtClean="0"/>
              <a:t>4/26/2019</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C14E8EE2-61DE-444E-85D1-60E141259AE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18F4D7A-0D06-4321-B873-0526D8C442A5}" type="datetimeFigureOut">
              <a:rPr lang="en-US" smtClean="0"/>
              <a:t>4/26/2019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14E8EE2-61DE-444E-85D1-60E141259AE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618F4D7A-0D06-4321-B873-0526D8C442A5}" type="datetimeFigureOut">
              <a:rPr lang="en-US" smtClean="0"/>
              <a:t>4/26/2019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14E8EE2-61DE-444E-85D1-60E141259AE8}" type="slidenum">
              <a:rPr lang="en-US" smtClean="0"/>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618F4D7A-0D06-4321-B873-0526D8C442A5}" type="datetimeFigureOut">
              <a:rPr lang="en-US" smtClean="0"/>
              <a:t>4/26/2019</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C14E8EE2-61DE-444E-85D1-60E141259AE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618F4D7A-0D06-4321-B873-0526D8C442A5}" type="datetimeFigureOut">
              <a:rPr lang="en-US" smtClean="0"/>
              <a:t>4/26/2019</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C14E8EE2-61DE-444E-85D1-60E141259AE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8F4D7A-0D06-4321-B873-0526D8C442A5}" type="datetimeFigureOut">
              <a:rPr lang="en-US" smtClean="0"/>
              <a:t>4/26/2019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4E8EE2-61DE-444E-85D1-60E141259AE8}" type="slidenum">
              <a:rPr lang="en-US" smtClean="0"/>
              <a:t>‹#›</a:t>
            </a:fld>
            <a:endParaRPr lang="en-US"/>
          </a:p>
        </p:txBody>
      </p:sp>
    </p:spTree>
    <p:extLst>
      <p:ext uri="{BB962C8B-B14F-4D97-AF65-F5344CB8AC3E}">
        <p14:creationId xmlns:p14="http://schemas.microsoft.com/office/powerpoint/2010/main" val="3519558280"/>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9.xml"/><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mn-MN" dirty="0" smtClean="0"/>
              <a:t>Зөрчлийн тухай хуулиас...</a:t>
            </a:r>
            <a:endParaRPr lang="en-US" dirty="0"/>
          </a:p>
        </p:txBody>
      </p:sp>
      <p:sp>
        <p:nvSpPr>
          <p:cNvPr id="3" name="Subtitle 2"/>
          <p:cNvSpPr>
            <a:spLocks noGrp="1"/>
          </p:cNvSpPr>
          <p:nvPr>
            <p:ph type="subTitle" idx="1"/>
          </p:nvPr>
        </p:nvSpPr>
        <p:spPr>
          <a:xfrm>
            <a:off x="3276600" y="4419600"/>
            <a:ext cx="5486400" cy="1100862"/>
          </a:xfrm>
        </p:spPr>
        <p:txBody>
          <a:bodyPr>
            <a:normAutofit/>
          </a:bodyPr>
          <a:lstStyle/>
          <a:p>
            <a:r>
              <a:rPr lang="mn-MN" sz="2000" dirty="0" smtClean="0"/>
              <a:t>     </a:t>
            </a:r>
            <a:r>
              <a:rPr lang="mn-MN" sz="2000" dirty="0" smtClean="0"/>
              <a:t>Хяналт </a:t>
            </a:r>
            <a:r>
              <a:rPr lang="mn-MN" sz="2000" dirty="0" smtClean="0"/>
              <a:t>шинжилгээ, үнэлгээний мэргэжилтэн</a:t>
            </a:r>
            <a:r>
              <a:rPr lang="mn-MN" sz="2000" dirty="0"/>
              <a:t> </a:t>
            </a:r>
            <a:r>
              <a:rPr lang="mn-MN" sz="2000" dirty="0" smtClean="0"/>
              <a:t> Б.Биндэръяа</a:t>
            </a:r>
            <a:endParaRPr lang="mn-MN" sz="2000" dirty="0"/>
          </a:p>
        </p:txBody>
      </p:sp>
    </p:spTree>
    <p:extLst>
      <p:ext uri="{BB962C8B-B14F-4D97-AF65-F5344CB8AC3E}">
        <p14:creationId xmlns:p14="http://schemas.microsoft.com/office/powerpoint/2010/main" val="35146546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err="1" smtClean="0">
                <a:latin typeface="Times New Roman" pitchFamily="18" charset="0"/>
                <a:cs typeface="Times New Roman" pitchFamily="18" charset="0"/>
              </a:rPr>
              <a:t>Албадан</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эмчлэх</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dirty="0" err="1" smtClean="0">
                <a:latin typeface="Times New Roman" pitchFamily="18" charset="0"/>
                <a:cs typeface="Times New Roman" pitchFamily="18" charset="0"/>
              </a:rPr>
              <a:t>Зөрчил</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үйлдсэн</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хүн</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донтох</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сэтгэцийн</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эмгэгтэй</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болох</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нь</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эмнэлгийн</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дүгнэлтээр</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тогтоогдсон</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бол</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шүүх</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түүнийг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албадан</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эмчилгээнд</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хамруулахаар</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шийдвэрлэж</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болно</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8544476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err="1" smtClean="0">
                <a:latin typeface="Times New Roman" pitchFamily="18" charset="0"/>
                <a:cs typeface="Times New Roman" pitchFamily="18" charset="0"/>
              </a:rPr>
              <a:t>Албадан</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сургалт</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mn-MN" dirty="0" smtClean="0">
                <a:latin typeface="Times New Roman" pitchFamily="18" charset="0"/>
                <a:cs typeface="Times New Roman" pitchFamily="18" charset="0"/>
              </a:rPr>
              <a:t>Ш</a:t>
            </a:r>
            <a:r>
              <a:rPr lang="en-US" dirty="0" err="1" smtClean="0">
                <a:latin typeface="Times New Roman" pitchFamily="18" charset="0"/>
                <a:cs typeface="Times New Roman" pitchFamily="18" charset="0"/>
              </a:rPr>
              <a:t>үүх</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баривчлах</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шийтгэл</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оногдуулахаар</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заасан</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зөрчил</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үйлдсэн</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хүнд</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албадан</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сургалтад</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хамруулах</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албадлагын</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арга</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хэмжээг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хэрэглэж</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болно</a:t>
            </a:r>
            <a:r>
              <a:rPr lang="en-US" dirty="0">
                <a:latin typeface="Times New Roman" pitchFamily="18" charset="0"/>
                <a:cs typeface="Times New Roman" pitchFamily="18" charset="0"/>
              </a:rPr>
              <a:t>.</a:t>
            </a:r>
          </a:p>
          <a:p>
            <a:pPr algn="just"/>
            <a:r>
              <a:rPr lang="en-US" dirty="0" err="1" smtClean="0">
                <a:latin typeface="Times New Roman" pitchFamily="18" charset="0"/>
                <a:cs typeface="Times New Roman" pitchFamily="18" charset="0"/>
              </a:rPr>
              <a:t>Албадан</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сургалтыг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баривчлах</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шийтгэлийг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эдэлж</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байх</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хугацаанд</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эрх</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бүхий</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байгууллага</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хэрэгжүүлнэ</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1600297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295400" y="1295400"/>
            <a:ext cx="7315200" cy="954107"/>
          </a:xfrm>
          <a:prstGeom prst="rect">
            <a:avLst/>
          </a:prstGeom>
          <a:noFill/>
        </p:spPr>
        <p:txBody>
          <a:bodyPr wrap="square" rtlCol="0">
            <a:spAutoFit/>
          </a:bodyPr>
          <a:lstStyle/>
          <a:p>
            <a:r>
              <a:rPr lang="en-US" sz="2800" b="1" dirty="0" err="1">
                <a:latin typeface="Times New Roman" pitchFamily="18" charset="0"/>
                <a:cs typeface="Times New Roman" pitchFamily="18" charset="0"/>
              </a:rPr>
              <a:t>Олон</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нийтийн</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газарт</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зүй</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бусаар</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биеэ</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авч</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явах</a:t>
            </a:r>
            <a:endParaRPr lang="en-US" sz="2800" dirty="0"/>
          </a:p>
        </p:txBody>
      </p:sp>
      <p:pic>
        <p:nvPicPr>
          <p:cNvPr id="2053" name="Picture 5" descr="C:\Users\Bayantumen\Pictures\210801-04072017-1499137577-730244356-Untitled-11.jpg"/>
          <p:cNvPicPr>
            <a:picLocks noChangeAspect="1" noChangeArrowheads="1"/>
          </p:cNvPicPr>
          <p:nvPr/>
        </p:nvPicPr>
        <p:blipFill rotWithShape="1">
          <a:blip r:embed="rId2">
            <a:extLst>
              <a:ext uri="{28A0092B-C50C-407E-A947-70E740481C1C}">
                <a14:useLocalDpi xmlns:a14="http://schemas.microsoft.com/office/drawing/2010/main" val="0"/>
              </a:ext>
            </a:extLst>
          </a:blip>
          <a:srcRect l="21055" r="20563" b="54493"/>
          <a:stretch/>
        </p:blipFill>
        <p:spPr bwMode="auto">
          <a:xfrm>
            <a:off x="2895599" y="1874886"/>
            <a:ext cx="2895601" cy="211996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2055" name="Picture 7" descr="C:\Users\Bayantumen\Pictures\cbbf8f_50_x800.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9070" y="1774237"/>
            <a:ext cx="2133600" cy="2133600"/>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C:\Users\Bayantumen\Pictures\1_1506482119.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91201" y="1874887"/>
            <a:ext cx="2667000" cy="1858914"/>
          </a:xfrm>
          <a:prstGeom prst="rect">
            <a:avLst/>
          </a:prstGeom>
          <a:noFill/>
          <a:extLst>
            <a:ext uri="{909E8E84-426E-40DD-AFC4-6F175D3DCCD1}">
              <a14:hiddenFill xmlns:a14="http://schemas.microsoft.com/office/drawing/2010/main">
                <a:solidFill>
                  <a:srgbClr val="FFFFFF"/>
                </a:solidFill>
              </a14:hiddenFill>
            </a:ext>
          </a:extLst>
        </p:spPr>
      </p:pic>
      <p:pic>
        <p:nvPicPr>
          <p:cNvPr id="2057" name="Picture 9" descr="C:\Users\Bayantumen\Pictures\210801-04072017-1499137577-730244356-Untitled-11.jpg"/>
          <p:cNvPicPr>
            <a:picLocks noChangeAspect="1" noChangeArrowheads="1"/>
          </p:cNvPicPr>
          <p:nvPr/>
        </p:nvPicPr>
        <p:blipFill rotWithShape="1">
          <a:blip r:embed="rId2">
            <a:extLst>
              <a:ext uri="{28A0092B-C50C-407E-A947-70E740481C1C}">
                <a14:useLocalDpi xmlns:a14="http://schemas.microsoft.com/office/drawing/2010/main" val="0"/>
              </a:ext>
            </a:extLst>
          </a:blip>
          <a:srcRect l="21169" t="59081" r="19078"/>
          <a:stretch/>
        </p:blipFill>
        <p:spPr bwMode="auto">
          <a:xfrm>
            <a:off x="1066800" y="4051612"/>
            <a:ext cx="7010400" cy="19681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99485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Bayantumen\Pictures\ntqtwn7yudtub4ghpv4akjw2fh6jc3sachvcdoaizecfr3dnitcq_3_0.png"/>
          <p:cNvPicPr>
            <a:picLocks noChangeAspect="1" noChangeArrowheads="1"/>
          </p:cNvPicPr>
          <p:nvPr/>
        </p:nvPicPr>
        <p:blipFill rotWithShape="1">
          <a:blip r:embed="rId2">
            <a:extLst>
              <a:ext uri="{28A0092B-C50C-407E-A947-70E740481C1C}">
                <a14:useLocalDpi xmlns:a14="http://schemas.microsoft.com/office/drawing/2010/main" val="0"/>
              </a:ext>
            </a:extLst>
          </a:blip>
          <a:srcRect l="58776" t="15939" r="29039" b="58946"/>
          <a:stretch/>
        </p:blipFill>
        <p:spPr bwMode="auto">
          <a:xfrm>
            <a:off x="530180" y="1632286"/>
            <a:ext cx="2819400" cy="2066836"/>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Bayantumen\Pictures\images.jpg"/>
          <p:cNvPicPr>
            <a:picLocks noChangeAspect="1" noChangeArrowheads="1"/>
          </p:cNvPicPr>
          <p:nvPr/>
        </p:nvPicPr>
        <p:blipFill rotWithShape="1">
          <a:blip r:embed="rId3">
            <a:extLst>
              <a:ext uri="{28A0092B-C50C-407E-A947-70E740481C1C}">
                <a14:useLocalDpi xmlns:a14="http://schemas.microsoft.com/office/drawing/2010/main" val="0"/>
              </a:ext>
            </a:extLst>
          </a:blip>
          <a:srcRect l="56849" r="13345" b="56400"/>
          <a:stretch/>
        </p:blipFill>
        <p:spPr bwMode="auto">
          <a:xfrm>
            <a:off x="5867400" y="1632286"/>
            <a:ext cx="3124200" cy="1990636"/>
          </a:xfrm>
          <a:prstGeom prst="rect">
            <a:avLst/>
          </a:prstGeom>
          <a:ln w="38100" cap="sq">
            <a:solidFill>
              <a:schemeClr val="accent3">
                <a:lumMod val="75000"/>
              </a:schemeClr>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pic>
        <p:nvPicPr>
          <p:cNvPr id="3076" name="Picture 4" descr="C:\Users\Bayantumen\Pictures\ntqtwn7yudtub4ghpv4akjw2fh6jc3sachvcdoaizecfr3dnitcq_3_0.png"/>
          <p:cNvPicPr>
            <a:picLocks noChangeAspect="1" noChangeArrowheads="1"/>
          </p:cNvPicPr>
          <p:nvPr/>
        </p:nvPicPr>
        <p:blipFill rotWithShape="1">
          <a:blip r:embed="rId2">
            <a:extLst>
              <a:ext uri="{28A0092B-C50C-407E-A947-70E740481C1C}">
                <a14:useLocalDpi xmlns:a14="http://schemas.microsoft.com/office/drawing/2010/main" val="0"/>
              </a:ext>
            </a:extLst>
          </a:blip>
          <a:srcRect l="50199" t="41614" r="12832" b="10715"/>
          <a:stretch/>
        </p:blipFill>
        <p:spPr bwMode="auto">
          <a:xfrm>
            <a:off x="3316310" y="1408404"/>
            <a:ext cx="2743200" cy="25146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1143000" y="2828836"/>
            <a:ext cx="7162800" cy="2954655"/>
          </a:xfrm>
          <a:prstGeom prst="rect">
            <a:avLst/>
          </a:prstGeom>
        </p:spPr>
        <p:txBody>
          <a:bodyPr wrap="square">
            <a:spAutoFit/>
          </a:bodyPr>
          <a:lstStyle/>
          <a:p>
            <a:pPr algn="just"/>
            <a:endParaRPr lang="mn-MN" dirty="0" smtClean="0">
              <a:latin typeface="Times New Roman" pitchFamily="18" charset="0"/>
              <a:cs typeface="Times New Roman" pitchFamily="18" charset="0"/>
            </a:endParaRPr>
          </a:p>
          <a:p>
            <a:pPr algn="just"/>
            <a:endParaRPr lang="mn-MN" sz="2400" dirty="0" smtClean="0">
              <a:latin typeface="Times New Roman" pitchFamily="18" charset="0"/>
              <a:cs typeface="Times New Roman" pitchFamily="18" charset="0"/>
            </a:endParaRPr>
          </a:p>
          <a:p>
            <a:pPr algn="just"/>
            <a:endParaRPr lang="mn-MN" sz="2400" dirty="0" smtClean="0">
              <a:latin typeface="Times New Roman" pitchFamily="18" charset="0"/>
              <a:cs typeface="Times New Roman" pitchFamily="18" charset="0"/>
            </a:endParaRPr>
          </a:p>
          <a:p>
            <a:pPr algn="just"/>
            <a:endParaRPr lang="mn-MN" sz="2400" dirty="0" smtClean="0">
              <a:latin typeface="Times New Roman" pitchFamily="18" charset="0"/>
              <a:cs typeface="Times New Roman" pitchFamily="18" charset="0"/>
            </a:endParaRPr>
          </a:p>
          <a:p>
            <a:pPr algn="just"/>
            <a:r>
              <a:rPr lang="en-US" sz="2400" dirty="0" err="1" smtClean="0">
                <a:latin typeface="Times New Roman" pitchFamily="18" charset="0"/>
                <a:cs typeface="Times New Roman" pitchFamily="18" charset="0"/>
              </a:rPr>
              <a:t>Мансуурсан</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бол</a:t>
            </a:r>
            <a:r>
              <a:rPr lang="mn-MN"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marL="68580" indent="0" algn="r">
              <a:buNone/>
            </a:pPr>
            <a:r>
              <a:rPr lang="mn-MN" sz="2400" b="1" dirty="0" smtClean="0">
                <a:solidFill>
                  <a:schemeClr val="tx2"/>
                </a:solidFill>
                <a:latin typeface="Times New Roman" pitchFamily="18" charset="0"/>
                <a:cs typeface="Times New Roman" pitchFamily="18" charset="0"/>
              </a:rPr>
              <a:t>100,000₮</a:t>
            </a:r>
            <a:r>
              <a:rPr lang="mn-MN" sz="2400" b="1" dirty="0" smtClean="0">
                <a:latin typeface="Times New Roman" pitchFamily="18" charset="0"/>
                <a:cs typeface="Times New Roman" pitchFamily="18" charset="0"/>
              </a:rPr>
              <a:t>  торгох, </a:t>
            </a:r>
            <a:r>
              <a:rPr lang="en-US" sz="2400" b="1" dirty="0" err="1" smtClean="0">
                <a:latin typeface="Times New Roman" pitchFamily="18" charset="0"/>
                <a:cs typeface="Times New Roman" pitchFamily="18" charset="0"/>
              </a:rPr>
              <a:t>эсхүл</a:t>
            </a:r>
            <a:r>
              <a:rPr lang="en-US" sz="2400" b="1" dirty="0" smtClean="0">
                <a:latin typeface="Times New Roman" pitchFamily="18" charset="0"/>
                <a:cs typeface="Times New Roman" pitchFamily="18" charset="0"/>
              </a:rPr>
              <a:t> </a:t>
            </a:r>
            <a:r>
              <a:rPr lang="en-US" sz="2400" b="1" dirty="0" err="1">
                <a:latin typeface="Times New Roman" pitchFamily="18" charset="0"/>
                <a:cs typeface="Times New Roman" pitchFamily="18" charset="0"/>
              </a:rPr>
              <a:t>албадан</a:t>
            </a:r>
            <a:r>
              <a:rPr lang="en-US" sz="2400" b="1" dirty="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сургалтад</a:t>
            </a:r>
            <a:r>
              <a:rPr lang="mn-MN"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хамруулж</a:t>
            </a:r>
            <a:r>
              <a:rPr lang="en-US" sz="2400" b="1"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marL="68580" indent="0" algn="r">
              <a:buNone/>
            </a:pPr>
            <a:r>
              <a:rPr lang="mn-MN" sz="2400" b="1" dirty="0">
                <a:solidFill>
                  <a:schemeClr val="tx2"/>
                </a:solidFill>
                <a:latin typeface="Times New Roman" pitchFamily="18" charset="0"/>
                <a:cs typeface="Times New Roman" pitchFamily="18" charset="0"/>
              </a:rPr>
              <a:t>7-оос 30</a:t>
            </a:r>
            <a:r>
              <a:rPr lang="en-US" sz="2400" b="1" dirty="0">
                <a:solidFill>
                  <a:schemeClr val="tx2"/>
                </a:solidFill>
                <a:latin typeface="Times New Roman" pitchFamily="18" charset="0"/>
                <a:cs typeface="Times New Roman" pitchFamily="18" charset="0"/>
              </a:rPr>
              <a:t> </a:t>
            </a:r>
            <a:r>
              <a:rPr lang="en-US" sz="2400" b="1" dirty="0" err="1">
                <a:latin typeface="Times New Roman" pitchFamily="18" charset="0"/>
                <a:cs typeface="Times New Roman" pitchFamily="18" charset="0"/>
              </a:rPr>
              <a:t>хоногийн</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хугацаагаар</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баривчлах</a:t>
            </a:r>
            <a:endParaRPr lang="en-US" sz="2400" dirty="0">
              <a:latin typeface="Times New Roman" pitchFamily="18" charset="0"/>
              <a:cs typeface="Times New Roman" pitchFamily="18" charset="0"/>
            </a:endParaRPr>
          </a:p>
        </p:txBody>
      </p:sp>
      <p:sp>
        <p:nvSpPr>
          <p:cNvPr id="4" name="TextBox 3"/>
          <p:cNvSpPr txBox="1"/>
          <p:nvPr/>
        </p:nvSpPr>
        <p:spPr>
          <a:xfrm>
            <a:off x="914400" y="838200"/>
            <a:ext cx="8077200" cy="523220"/>
          </a:xfrm>
          <a:prstGeom prst="rect">
            <a:avLst/>
          </a:prstGeom>
          <a:noFill/>
        </p:spPr>
        <p:txBody>
          <a:bodyPr wrap="square" rtlCol="0">
            <a:spAutoFit/>
          </a:bodyPr>
          <a:lstStyle/>
          <a:p>
            <a:r>
              <a:rPr lang="en-US" sz="2800" b="1" dirty="0" err="1">
                <a:latin typeface="Times New Roman" pitchFamily="18" charset="0"/>
                <a:cs typeface="Times New Roman" pitchFamily="18" charset="0"/>
              </a:rPr>
              <a:t>Олон</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нийтийн</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газарт</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зүй</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бусаар</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биеэ</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авч</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явах</a:t>
            </a:r>
            <a:endParaRPr lang="en-US" sz="2800" dirty="0"/>
          </a:p>
        </p:txBody>
      </p:sp>
    </p:spTree>
    <p:extLst>
      <p:ext uri="{BB962C8B-B14F-4D97-AF65-F5344CB8AC3E}">
        <p14:creationId xmlns:p14="http://schemas.microsoft.com/office/powerpoint/2010/main" val="22466564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801136"/>
          </a:xfrm>
        </p:spPr>
        <p:txBody>
          <a:bodyPr>
            <a:normAutofit fontScale="90000"/>
          </a:bodyPr>
          <a:lstStyle/>
          <a:p>
            <a:pPr algn="ctr"/>
            <a:r>
              <a:rPr lang="mn-MN" b="1" dirty="0" smtClean="0">
                <a:solidFill>
                  <a:schemeClr val="tx1"/>
                </a:solidFill>
                <a:latin typeface="Times New Roman" pitchFamily="18" charset="0"/>
                <a:cs typeface="Times New Roman" pitchFamily="18" charset="0"/>
              </a:rPr>
              <a:t>Олон </a:t>
            </a:r>
            <a:r>
              <a:rPr lang="mn-MN" b="1" dirty="0">
                <a:solidFill>
                  <a:schemeClr val="tx1"/>
                </a:solidFill>
                <a:latin typeface="Times New Roman" pitchFamily="18" charset="0"/>
                <a:cs typeface="Times New Roman" pitchFamily="18" charset="0"/>
              </a:rPr>
              <a:t>нийтийн </a:t>
            </a:r>
            <a:r>
              <a:rPr lang="mn-MN" b="1" dirty="0" smtClean="0">
                <a:solidFill>
                  <a:schemeClr val="tx1"/>
                </a:solidFill>
                <a:latin typeface="Times New Roman" pitchFamily="18" charset="0"/>
                <a:cs typeface="Times New Roman" pitchFamily="18" charset="0"/>
              </a:rPr>
              <a:t>газарт </a:t>
            </a:r>
            <a:r>
              <a:rPr lang="en-US" b="1" dirty="0" err="1" smtClean="0">
                <a:solidFill>
                  <a:schemeClr val="tx1"/>
                </a:solidFill>
                <a:latin typeface="Times New Roman" pitchFamily="18" charset="0"/>
                <a:cs typeface="Times New Roman" pitchFamily="18" charset="0"/>
              </a:rPr>
              <a:t>Танхайрах</a:t>
            </a:r>
            <a:endParaRPr lang="en-US" dirty="0">
              <a:solidFill>
                <a:schemeClr val="tx1"/>
              </a:solidFill>
            </a:endParaRPr>
          </a:p>
        </p:txBody>
      </p:sp>
      <p:sp>
        <p:nvSpPr>
          <p:cNvPr id="3" name="Content Placeholder 2"/>
          <p:cNvSpPr>
            <a:spLocks noGrp="1"/>
          </p:cNvSpPr>
          <p:nvPr>
            <p:ph idx="1"/>
          </p:nvPr>
        </p:nvSpPr>
        <p:spPr>
          <a:xfrm>
            <a:off x="1143000" y="1981200"/>
            <a:ext cx="7315200" cy="3851429"/>
          </a:xfrm>
        </p:spPr>
        <p:txBody>
          <a:bodyPr>
            <a:normAutofit fontScale="77500" lnSpcReduction="20000"/>
          </a:bodyPr>
          <a:lstStyle/>
          <a:p>
            <a:r>
              <a:rPr lang="mn-MN" sz="2000" dirty="0" smtClean="0"/>
              <a:t>-</a:t>
            </a:r>
            <a:r>
              <a:rPr lang="mn-MN" dirty="0">
                <a:latin typeface="Times New Roman" pitchFamily="18" charset="0"/>
                <a:cs typeface="Times New Roman" pitchFamily="18" charset="0"/>
              </a:rPr>
              <a:t>Х</a:t>
            </a:r>
            <a:r>
              <a:rPr lang="en-US" sz="2600" dirty="0" err="1" smtClean="0">
                <a:latin typeface="Times New Roman" pitchFamily="18" charset="0"/>
                <a:cs typeface="Times New Roman" pitchFamily="18" charset="0"/>
              </a:rPr>
              <a:t>эрүүл</a:t>
            </a:r>
            <a:r>
              <a:rPr lang="en-US" sz="2600" dirty="0" smtClean="0">
                <a:latin typeface="Times New Roman" pitchFamily="18" charset="0"/>
                <a:cs typeface="Times New Roman" pitchFamily="18" charset="0"/>
              </a:rPr>
              <a:t> </a:t>
            </a:r>
            <a:r>
              <a:rPr lang="en-US" sz="2600" dirty="0" err="1">
                <a:latin typeface="Times New Roman" pitchFamily="18" charset="0"/>
                <a:cs typeface="Times New Roman" pitchFamily="18" charset="0"/>
              </a:rPr>
              <a:t>маргаан</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үүсгэж</a:t>
            </a:r>
            <a:r>
              <a:rPr lang="en-US" sz="2600" dirty="0">
                <a:latin typeface="Times New Roman" pitchFamily="18" charset="0"/>
                <a:cs typeface="Times New Roman" pitchFamily="18" charset="0"/>
              </a:rPr>
              <a:t>;</a:t>
            </a:r>
          </a:p>
          <a:p>
            <a:r>
              <a:rPr lang="mn-MN" sz="2600" dirty="0" smtClean="0">
                <a:latin typeface="Times New Roman" pitchFamily="18" charset="0"/>
                <a:cs typeface="Times New Roman" pitchFamily="18" charset="0"/>
              </a:rPr>
              <a:t>-</a:t>
            </a:r>
            <a:r>
              <a:rPr lang="mn-MN" dirty="0">
                <a:latin typeface="Times New Roman" pitchFamily="18" charset="0"/>
                <a:cs typeface="Times New Roman" pitchFamily="18" charset="0"/>
              </a:rPr>
              <a:t>Б</a:t>
            </a:r>
            <a:r>
              <a:rPr lang="en-US" sz="2600" dirty="0" err="1" smtClean="0">
                <a:latin typeface="Times New Roman" pitchFamily="18" charset="0"/>
                <a:cs typeface="Times New Roman" pitchFamily="18" charset="0"/>
              </a:rPr>
              <a:t>усдыг</a:t>
            </a:r>
            <a:r>
              <a:rPr lang="en-US" sz="2600" dirty="0" smtClean="0">
                <a:latin typeface="Times New Roman" pitchFamily="18" charset="0"/>
                <a:cs typeface="Times New Roman" pitchFamily="18" charset="0"/>
              </a:rPr>
              <a:t> </a:t>
            </a:r>
            <a:r>
              <a:rPr lang="en-US" sz="2600" dirty="0" err="1">
                <a:latin typeface="Times New Roman" pitchFamily="18" charset="0"/>
                <a:cs typeface="Times New Roman" pitchFamily="18" charset="0"/>
              </a:rPr>
              <a:t>өдөөн</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хатгаж</a:t>
            </a:r>
            <a:r>
              <a:rPr lang="en-US" sz="2600" dirty="0">
                <a:latin typeface="Times New Roman" pitchFamily="18" charset="0"/>
                <a:cs typeface="Times New Roman" pitchFamily="18" charset="0"/>
              </a:rPr>
              <a:t>;</a:t>
            </a:r>
          </a:p>
          <a:p>
            <a:r>
              <a:rPr lang="mn-MN" sz="2600" dirty="0" smtClean="0">
                <a:latin typeface="Times New Roman" pitchFamily="18" charset="0"/>
                <a:cs typeface="Times New Roman" pitchFamily="18" charset="0"/>
              </a:rPr>
              <a:t>-</a:t>
            </a:r>
            <a:r>
              <a:rPr lang="mn-MN" dirty="0">
                <a:latin typeface="Times New Roman" pitchFamily="18" charset="0"/>
                <a:cs typeface="Times New Roman" pitchFamily="18" charset="0"/>
              </a:rPr>
              <a:t>Б</a:t>
            </a:r>
            <a:r>
              <a:rPr lang="en-US" sz="2600" dirty="0" err="1" smtClean="0">
                <a:latin typeface="Times New Roman" pitchFamily="18" charset="0"/>
                <a:cs typeface="Times New Roman" pitchFamily="18" charset="0"/>
              </a:rPr>
              <a:t>усдын</a:t>
            </a:r>
            <a:r>
              <a:rPr lang="en-US" sz="2600" dirty="0" smtClean="0">
                <a:latin typeface="Times New Roman" pitchFamily="18" charset="0"/>
                <a:cs typeface="Times New Roman" pitchFamily="18" charset="0"/>
              </a:rPr>
              <a:t> </a:t>
            </a:r>
            <a:r>
              <a:rPr lang="en-US" sz="2600" dirty="0" err="1">
                <a:latin typeface="Times New Roman" pitchFamily="18" charset="0"/>
                <a:cs typeface="Times New Roman" pitchFamily="18" charset="0"/>
              </a:rPr>
              <a:t>амгалан</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тайван</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байдал</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алдагдуулж</a:t>
            </a:r>
            <a:r>
              <a:rPr lang="en-US" sz="2600" dirty="0">
                <a:latin typeface="Times New Roman" pitchFamily="18" charset="0"/>
                <a:cs typeface="Times New Roman" pitchFamily="18" charset="0"/>
              </a:rPr>
              <a:t>;</a:t>
            </a:r>
          </a:p>
          <a:p>
            <a:r>
              <a:rPr lang="mn-MN" sz="2600" dirty="0" smtClean="0">
                <a:latin typeface="Times New Roman" pitchFamily="18" charset="0"/>
                <a:cs typeface="Times New Roman" pitchFamily="18" charset="0"/>
              </a:rPr>
              <a:t>-</a:t>
            </a:r>
            <a:r>
              <a:rPr lang="mn-MN" dirty="0">
                <a:latin typeface="Times New Roman" pitchFamily="18" charset="0"/>
                <a:cs typeface="Times New Roman" pitchFamily="18" charset="0"/>
              </a:rPr>
              <a:t>О</a:t>
            </a:r>
            <a:r>
              <a:rPr lang="en-US" sz="2600" dirty="0" err="1" smtClean="0">
                <a:latin typeface="Times New Roman" pitchFamily="18" charset="0"/>
                <a:cs typeface="Times New Roman" pitchFamily="18" charset="0"/>
              </a:rPr>
              <a:t>лон</a:t>
            </a:r>
            <a:r>
              <a:rPr lang="en-US" sz="2600" dirty="0" smtClean="0">
                <a:latin typeface="Times New Roman" pitchFamily="18" charset="0"/>
                <a:cs typeface="Times New Roman" pitchFamily="18" charset="0"/>
              </a:rPr>
              <a:t> </a:t>
            </a:r>
            <a:r>
              <a:rPr lang="en-US" sz="2600" dirty="0" err="1">
                <a:latin typeface="Times New Roman" pitchFamily="18" charset="0"/>
                <a:cs typeface="Times New Roman" pitchFamily="18" charset="0"/>
              </a:rPr>
              <a:t>нийтийг</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үл</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хүндэтгэж</a:t>
            </a:r>
            <a:r>
              <a:rPr lang="en-US" sz="2600" dirty="0">
                <a:latin typeface="Times New Roman" pitchFamily="18" charset="0"/>
                <a:cs typeface="Times New Roman" pitchFamily="18" charset="0"/>
              </a:rPr>
              <a:t>;</a:t>
            </a:r>
          </a:p>
          <a:p>
            <a:r>
              <a:rPr lang="mn-MN" sz="2600" dirty="0" smtClean="0">
                <a:latin typeface="Times New Roman" pitchFamily="18" charset="0"/>
                <a:cs typeface="Times New Roman" pitchFamily="18" charset="0"/>
              </a:rPr>
              <a:t>-</a:t>
            </a:r>
            <a:r>
              <a:rPr lang="mn-MN" dirty="0">
                <a:latin typeface="Times New Roman" pitchFamily="18" charset="0"/>
                <a:cs typeface="Times New Roman" pitchFamily="18" charset="0"/>
              </a:rPr>
              <a:t>Ү</a:t>
            </a:r>
            <a:r>
              <a:rPr lang="en-US" sz="2600" dirty="0" err="1" smtClean="0">
                <a:latin typeface="Times New Roman" pitchFamily="18" charset="0"/>
                <a:cs typeface="Times New Roman" pitchFamily="18" charset="0"/>
              </a:rPr>
              <a:t>йлчилгээний</a:t>
            </a:r>
            <a:r>
              <a:rPr lang="en-US" sz="2600" dirty="0" smtClean="0">
                <a:latin typeface="Times New Roman" pitchFamily="18" charset="0"/>
                <a:cs typeface="Times New Roman" pitchFamily="18" charset="0"/>
              </a:rPr>
              <a:t> </a:t>
            </a:r>
            <a:r>
              <a:rPr lang="en-US" sz="2600" dirty="0" err="1">
                <a:latin typeface="Times New Roman" pitchFamily="18" charset="0"/>
                <a:cs typeface="Times New Roman" pitchFamily="18" charset="0"/>
              </a:rPr>
              <a:t>болон</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дарааллын</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журам</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зөрчиж</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биеэ</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авч</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явах</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нийтээр</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хүлээн</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зөвшөөрөгдсөн</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хэм</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хэмжээг</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зөрчсөн</a:t>
            </a:r>
            <a:r>
              <a:rPr lang="en-US" sz="2600" dirty="0">
                <a:latin typeface="Times New Roman" pitchFamily="18" charset="0"/>
                <a:cs typeface="Times New Roman" pitchFamily="18" charset="0"/>
              </a:rPr>
              <a:t>, </a:t>
            </a:r>
          </a:p>
          <a:p>
            <a:r>
              <a:rPr lang="mn-MN" sz="2600" dirty="0" smtClean="0">
                <a:latin typeface="Times New Roman" pitchFamily="18" charset="0"/>
                <a:cs typeface="Times New Roman" pitchFamily="18" charset="0"/>
              </a:rPr>
              <a:t>-</a:t>
            </a:r>
            <a:r>
              <a:rPr lang="mn-MN" dirty="0">
                <a:latin typeface="Times New Roman" pitchFamily="18" charset="0"/>
                <a:cs typeface="Times New Roman" pitchFamily="18" charset="0"/>
              </a:rPr>
              <a:t>А</a:t>
            </a:r>
            <a:r>
              <a:rPr lang="en-US" sz="2600" dirty="0" smtClean="0">
                <a:latin typeface="Times New Roman" pitchFamily="18" charset="0"/>
                <a:cs typeface="Times New Roman" pitchFamily="18" charset="0"/>
              </a:rPr>
              <a:t>ж </a:t>
            </a:r>
            <a:r>
              <a:rPr lang="en-US" sz="2600" dirty="0" err="1">
                <a:latin typeface="Times New Roman" pitchFamily="18" charset="0"/>
                <a:cs typeface="Times New Roman" pitchFamily="18" charset="0"/>
              </a:rPr>
              <a:t>ахуйн</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нэгж</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байгууллагын</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хэвийн</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үйл</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ажиллагааг</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алдагдуулсан</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бол</a:t>
            </a:r>
            <a:r>
              <a:rPr lang="mn-MN" sz="2600" dirty="0">
                <a:latin typeface="Times New Roman" pitchFamily="18" charset="0"/>
                <a:cs typeface="Times New Roman" pitchFamily="18" charset="0"/>
              </a:rPr>
              <a:t>...</a:t>
            </a:r>
            <a:endParaRPr lang="en-US" sz="2600" dirty="0">
              <a:latin typeface="Times New Roman" pitchFamily="18" charset="0"/>
              <a:cs typeface="Times New Roman" pitchFamily="18" charset="0"/>
            </a:endParaRPr>
          </a:p>
          <a:p>
            <a:pPr marL="68580" indent="0" algn="r">
              <a:buNone/>
            </a:pPr>
            <a:endParaRPr lang="mn-MN" sz="2000" b="1" dirty="0" smtClean="0">
              <a:solidFill>
                <a:schemeClr val="tx1"/>
              </a:solidFill>
              <a:latin typeface="Times New Roman" pitchFamily="18" charset="0"/>
              <a:cs typeface="Times New Roman" pitchFamily="18" charset="0"/>
            </a:endParaRPr>
          </a:p>
          <a:p>
            <a:pPr marL="68580" indent="0" algn="r">
              <a:buNone/>
            </a:pPr>
            <a:r>
              <a:rPr lang="mn-MN" sz="2800" b="1" dirty="0" smtClean="0">
                <a:solidFill>
                  <a:schemeClr val="tx2"/>
                </a:solidFill>
                <a:latin typeface="Times New Roman" pitchFamily="18" charset="0"/>
                <a:cs typeface="Times New Roman" pitchFamily="18" charset="0"/>
              </a:rPr>
              <a:t>100,000₮  </a:t>
            </a:r>
            <a:r>
              <a:rPr lang="mn-MN" sz="2800" b="1" dirty="0">
                <a:solidFill>
                  <a:schemeClr val="tx1"/>
                </a:solidFill>
                <a:latin typeface="Times New Roman" pitchFamily="18" charset="0"/>
                <a:cs typeface="Times New Roman" pitchFamily="18" charset="0"/>
              </a:rPr>
              <a:t>торгох,</a:t>
            </a:r>
            <a:r>
              <a:rPr lang="en-US" sz="2800" b="1" dirty="0">
                <a:solidFill>
                  <a:schemeClr val="tx1"/>
                </a:solidFill>
                <a:latin typeface="Times New Roman" pitchFamily="18" charset="0"/>
                <a:cs typeface="Times New Roman" pitchFamily="18" charset="0"/>
              </a:rPr>
              <a:t> </a:t>
            </a:r>
            <a:r>
              <a:rPr lang="en-US" sz="2800" b="1" dirty="0" err="1">
                <a:solidFill>
                  <a:schemeClr val="tx1"/>
                </a:solidFill>
                <a:latin typeface="Times New Roman" pitchFamily="18" charset="0"/>
                <a:cs typeface="Times New Roman" pitchFamily="18" charset="0"/>
              </a:rPr>
              <a:t>эсхүл</a:t>
            </a:r>
            <a:r>
              <a:rPr lang="en-US" sz="2800" b="1" dirty="0">
                <a:solidFill>
                  <a:schemeClr val="tx1"/>
                </a:solidFill>
                <a:latin typeface="Times New Roman" pitchFamily="18" charset="0"/>
                <a:cs typeface="Times New Roman" pitchFamily="18" charset="0"/>
              </a:rPr>
              <a:t> </a:t>
            </a:r>
            <a:r>
              <a:rPr lang="en-US" sz="2800" b="1" dirty="0" err="1">
                <a:solidFill>
                  <a:schemeClr val="tx1"/>
                </a:solidFill>
                <a:latin typeface="Times New Roman" pitchFamily="18" charset="0"/>
                <a:cs typeface="Times New Roman" pitchFamily="18" charset="0"/>
              </a:rPr>
              <a:t>албадан</a:t>
            </a:r>
            <a:endParaRPr lang="en-US" sz="2800" dirty="0">
              <a:solidFill>
                <a:schemeClr val="tx1"/>
              </a:solidFill>
              <a:latin typeface="Times New Roman" pitchFamily="18" charset="0"/>
              <a:cs typeface="Times New Roman" pitchFamily="18" charset="0"/>
            </a:endParaRPr>
          </a:p>
          <a:p>
            <a:pPr marL="68580" indent="0" algn="r">
              <a:buNone/>
            </a:pPr>
            <a:r>
              <a:rPr lang="en-US" sz="2800" b="1" dirty="0" err="1" smtClean="0">
                <a:solidFill>
                  <a:schemeClr val="tx1"/>
                </a:solidFill>
                <a:latin typeface="Times New Roman" pitchFamily="18" charset="0"/>
                <a:cs typeface="Times New Roman" pitchFamily="18" charset="0"/>
              </a:rPr>
              <a:t>сургалтад</a:t>
            </a:r>
            <a:r>
              <a:rPr lang="en-US" sz="2800" b="1" dirty="0" smtClean="0">
                <a:solidFill>
                  <a:schemeClr val="tx1"/>
                </a:solidFill>
                <a:latin typeface="Times New Roman" pitchFamily="18" charset="0"/>
                <a:cs typeface="Times New Roman" pitchFamily="18" charset="0"/>
              </a:rPr>
              <a:t> </a:t>
            </a:r>
            <a:r>
              <a:rPr lang="en-US" sz="2800" b="1" dirty="0" err="1">
                <a:solidFill>
                  <a:schemeClr val="tx1"/>
                </a:solidFill>
                <a:latin typeface="Times New Roman" pitchFamily="18" charset="0"/>
                <a:cs typeface="Times New Roman" pitchFamily="18" charset="0"/>
              </a:rPr>
              <a:t>хамруулж</a:t>
            </a:r>
            <a:r>
              <a:rPr lang="en-US" sz="2800" b="1" dirty="0">
                <a:solidFill>
                  <a:schemeClr val="tx1"/>
                </a:solidFill>
                <a:latin typeface="Times New Roman" pitchFamily="18" charset="0"/>
                <a:cs typeface="Times New Roman" pitchFamily="18" charset="0"/>
              </a:rPr>
              <a:t> </a:t>
            </a:r>
            <a:r>
              <a:rPr lang="mn-MN" sz="2800" b="1" dirty="0">
                <a:solidFill>
                  <a:schemeClr val="tx2"/>
                </a:solidFill>
                <a:latin typeface="Times New Roman" pitchFamily="18" charset="0"/>
                <a:cs typeface="Times New Roman" pitchFamily="18" charset="0"/>
              </a:rPr>
              <a:t>7-30</a:t>
            </a:r>
            <a:r>
              <a:rPr lang="mn-MN" sz="2800" b="1" dirty="0">
                <a:solidFill>
                  <a:schemeClr val="tx1"/>
                </a:solidFill>
                <a:latin typeface="Times New Roman" pitchFamily="18" charset="0"/>
                <a:cs typeface="Times New Roman" pitchFamily="18" charset="0"/>
              </a:rPr>
              <a:t> </a:t>
            </a:r>
            <a:r>
              <a:rPr lang="en-US" sz="2800" b="1" dirty="0" err="1">
                <a:solidFill>
                  <a:schemeClr val="tx1"/>
                </a:solidFill>
                <a:latin typeface="Times New Roman" pitchFamily="18" charset="0"/>
                <a:cs typeface="Times New Roman" pitchFamily="18" charset="0"/>
              </a:rPr>
              <a:t>хоног</a:t>
            </a:r>
            <a:r>
              <a:rPr lang="en-US" sz="2800" b="1" dirty="0">
                <a:solidFill>
                  <a:schemeClr val="tx1"/>
                </a:solidFill>
                <a:latin typeface="Times New Roman" pitchFamily="18" charset="0"/>
                <a:cs typeface="Times New Roman" pitchFamily="18" charset="0"/>
              </a:rPr>
              <a:t> </a:t>
            </a:r>
            <a:r>
              <a:rPr lang="en-US" sz="2800" b="1" dirty="0" err="1">
                <a:solidFill>
                  <a:schemeClr val="tx1"/>
                </a:solidFill>
                <a:latin typeface="Times New Roman" pitchFamily="18" charset="0"/>
                <a:cs typeface="Times New Roman" pitchFamily="18" charset="0"/>
              </a:rPr>
              <a:t>баривчлах</a:t>
            </a:r>
            <a:endParaRPr lang="en-US" sz="2800" dirty="0">
              <a:solidFill>
                <a:schemeClr val="tx1"/>
              </a:solidFill>
              <a:latin typeface="Times New Roman" pitchFamily="18" charset="0"/>
              <a:cs typeface="Times New Roman" pitchFamily="18" charset="0"/>
            </a:endParaRPr>
          </a:p>
          <a:p>
            <a:pPr algn="just"/>
            <a:endParaRPr lang="en-US" sz="20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2706126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err="1">
                <a:solidFill>
                  <a:schemeClr val="tx1"/>
                </a:solidFill>
                <a:latin typeface="Times New Roman" pitchFamily="18" charset="0"/>
                <a:cs typeface="Times New Roman" pitchFamily="18" charset="0"/>
              </a:rPr>
              <a:t>Хүний</a:t>
            </a:r>
            <a:r>
              <a:rPr lang="en-US" sz="3600" b="1" dirty="0">
                <a:solidFill>
                  <a:schemeClr val="tx1"/>
                </a:solidFill>
                <a:latin typeface="Times New Roman" pitchFamily="18" charset="0"/>
                <a:cs typeface="Times New Roman" pitchFamily="18" charset="0"/>
              </a:rPr>
              <a:t> </a:t>
            </a:r>
            <a:r>
              <a:rPr lang="en-US" sz="3600" b="1" dirty="0" err="1">
                <a:solidFill>
                  <a:schemeClr val="tx1"/>
                </a:solidFill>
                <a:latin typeface="Times New Roman" pitchFamily="18" charset="0"/>
                <a:cs typeface="Times New Roman" pitchFamily="18" charset="0"/>
              </a:rPr>
              <a:t>биед</a:t>
            </a:r>
            <a:r>
              <a:rPr lang="en-US" sz="3600" b="1" dirty="0">
                <a:solidFill>
                  <a:schemeClr val="tx1"/>
                </a:solidFill>
                <a:latin typeface="Times New Roman" pitchFamily="18" charset="0"/>
                <a:cs typeface="Times New Roman" pitchFamily="18" charset="0"/>
              </a:rPr>
              <a:t> </a:t>
            </a:r>
            <a:r>
              <a:rPr lang="en-US" sz="3600" b="1" dirty="0" err="1">
                <a:solidFill>
                  <a:schemeClr val="tx1"/>
                </a:solidFill>
                <a:latin typeface="Times New Roman" pitchFamily="18" charset="0"/>
                <a:cs typeface="Times New Roman" pitchFamily="18" charset="0"/>
              </a:rPr>
              <a:t>халдах</a:t>
            </a:r>
            <a:r>
              <a:rPr lang="mn-MN" sz="3600" b="1" dirty="0">
                <a:solidFill>
                  <a:schemeClr val="tx1"/>
                </a:solidFill>
                <a:latin typeface="Times New Roman" pitchFamily="18" charset="0"/>
                <a:cs typeface="Times New Roman" pitchFamily="18" charset="0"/>
              </a:rPr>
              <a:t> </a:t>
            </a:r>
            <a:endParaRPr lang="en-US" sz="3600"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1043492" y="2323652"/>
            <a:ext cx="7262308" cy="3508977"/>
          </a:xfrm>
        </p:spPr>
        <p:txBody>
          <a:bodyPr/>
          <a:lstStyle/>
          <a:p>
            <a:pPr algn="just"/>
            <a:r>
              <a:rPr lang="en-US" dirty="0" err="1" smtClean="0">
                <a:solidFill>
                  <a:schemeClr val="tx1"/>
                </a:solidFill>
                <a:latin typeface="Times New Roman" pitchFamily="18" charset="0"/>
                <a:cs typeface="Times New Roman" pitchFamily="18" charset="0"/>
              </a:rPr>
              <a:t>Хүний</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биед</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хохирол</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учруулахгүйгээр</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халдаж</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зодсон</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бол</a:t>
            </a:r>
            <a:r>
              <a:rPr lang="mn-MN" dirty="0" smtClean="0">
                <a:solidFill>
                  <a:schemeClr val="tx1"/>
                </a:solidFill>
                <a:latin typeface="Times New Roman" pitchFamily="18" charset="0"/>
                <a:cs typeface="Times New Roman" pitchFamily="18" charset="0"/>
              </a:rPr>
              <a:t>...</a:t>
            </a:r>
            <a:endParaRPr lang="en-US" dirty="0" smtClean="0">
              <a:solidFill>
                <a:schemeClr val="tx1"/>
              </a:solidFill>
              <a:latin typeface="Times New Roman" pitchFamily="18" charset="0"/>
              <a:cs typeface="Times New Roman" pitchFamily="18" charset="0"/>
            </a:endParaRPr>
          </a:p>
          <a:p>
            <a:pPr marL="68580" indent="0" algn="r">
              <a:buNone/>
            </a:pPr>
            <a:r>
              <a:rPr lang="mn-MN" b="1" dirty="0" smtClean="0">
                <a:solidFill>
                  <a:schemeClr val="tx1"/>
                </a:solidFill>
                <a:latin typeface="Times New Roman" pitchFamily="18" charset="0"/>
                <a:cs typeface="Times New Roman" pitchFamily="18" charset="0"/>
              </a:rPr>
              <a:t> </a:t>
            </a:r>
            <a:r>
              <a:rPr lang="mn-MN" b="1" dirty="0" smtClean="0">
                <a:solidFill>
                  <a:schemeClr val="tx2"/>
                </a:solidFill>
                <a:latin typeface="Times New Roman" pitchFamily="18" charset="0"/>
                <a:cs typeface="Times New Roman" pitchFamily="18" charset="0"/>
              </a:rPr>
              <a:t>100,000₮</a:t>
            </a:r>
            <a:r>
              <a:rPr lang="mn-MN" b="1" dirty="0" smtClean="0">
                <a:solidFill>
                  <a:schemeClr val="tx1"/>
                </a:solidFill>
                <a:latin typeface="Times New Roman" pitchFamily="18" charset="0"/>
                <a:cs typeface="Times New Roman" pitchFamily="18" charset="0"/>
              </a:rPr>
              <a:t> </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торгоно</a:t>
            </a:r>
            <a:r>
              <a:rPr lang="en-US" dirty="0" smtClean="0">
                <a:solidFill>
                  <a:schemeClr val="tx1"/>
                </a:solidFill>
                <a:latin typeface="Times New Roman" pitchFamily="18" charset="0"/>
                <a:cs typeface="Times New Roman" pitchFamily="18" charset="0"/>
              </a:rPr>
              <a:t>.</a:t>
            </a:r>
          </a:p>
          <a:p>
            <a:pPr algn="just"/>
            <a:endParaRPr lang="en-US"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6619262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600200"/>
          </a:xfrm>
        </p:spPr>
        <p:txBody>
          <a:bodyPr>
            <a:noAutofit/>
          </a:bodyPr>
          <a:lstStyle/>
          <a:p>
            <a:pPr algn="ctr"/>
            <a:r>
              <a:rPr lang="mn-MN" sz="3200" b="1" dirty="0" smtClean="0">
                <a:solidFill>
                  <a:srgbClr val="00B050"/>
                </a:solidFill>
                <a:latin typeface="Times New Roman" pitchFamily="18" charset="0"/>
                <a:cs typeface="Times New Roman" pitchFamily="18" charset="0"/>
              </a:rPr>
              <a:t/>
            </a:r>
            <a:br>
              <a:rPr lang="mn-MN" sz="3200" b="1" dirty="0" smtClean="0">
                <a:solidFill>
                  <a:srgbClr val="00B050"/>
                </a:solidFill>
                <a:latin typeface="Times New Roman" pitchFamily="18" charset="0"/>
                <a:cs typeface="Times New Roman" pitchFamily="18" charset="0"/>
              </a:rPr>
            </a:br>
            <a:r>
              <a:rPr lang="mn-MN" sz="3200" b="1" dirty="0">
                <a:solidFill>
                  <a:srgbClr val="00B050"/>
                </a:solidFill>
                <a:latin typeface="Times New Roman" pitchFamily="18" charset="0"/>
                <a:cs typeface="Times New Roman" pitchFamily="18" charset="0"/>
              </a:rPr>
              <a:t/>
            </a:r>
            <a:br>
              <a:rPr lang="mn-MN" sz="3200" b="1" dirty="0">
                <a:solidFill>
                  <a:srgbClr val="00B050"/>
                </a:solidFill>
                <a:latin typeface="Times New Roman" pitchFamily="18" charset="0"/>
                <a:cs typeface="Times New Roman" pitchFamily="18" charset="0"/>
              </a:rPr>
            </a:br>
            <a:r>
              <a:rPr lang="mn-MN" sz="3200" b="1" dirty="0" smtClean="0">
                <a:solidFill>
                  <a:srgbClr val="00B050"/>
                </a:solidFill>
                <a:latin typeface="Times New Roman" pitchFamily="18" charset="0"/>
                <a:cs typeface="Times New Roman" pitchFamily="18" charset="0"/>
              </a:rPr>
              <a:t/>
            </a:r>
            <a:br>
              <a:rPr lang="mn-MN" sz="3200" b="1" dirty="0" smtClean="0">
                <a:solidFill>
                  <a:srgbClr val="00B050"/>
                </a:solidFill>
                <a:latin typeface="Times New Roman" pitchFamily="18" charset="0"/>
                <a:cs typeface="Times New Roman" pitchFamily="18" charset="0"/>
              </a:rPr>
            </a:br>
            <a:r>
              <a:rPr lang="mn-MN" sz="3200" b="1" dirty="0">
                <a:solidFill>
                  <a:srgbClr val="00B050"/>
                </a:solidFill>
                <a:latin typeface="Times New Roman" pitchFamily="18" charset="0"/>
                <a:cs typeface="Times New Roman" pitchFamily="18" charset="0"/>
              </a:rPr>
              <a:t/>
            </a:r>
            <a:br>
              <a:rPr lang="mn-MN" sz="3200" b="1" dirty="0">
                <a:solidFill>
                  <a:srgbClr val="00B050"/>
                </a:solidFill>
                <a:latin typeface="Times New Roman" pitchFamily="18" charset="0"/>
                <a:cs typeface="Times New Roman" pitchFamily="18" charset="0"/>
              </a:rPr>
            </a:br>
            <a:r>
              <a:rPr lang="mn-MN" sz="3200" b="1" dirty="0" smtClean="0">
                <a:solidFill>
                  <a:srgbClr val="00B050"/>
                </a:solidFill>
                <a:latin typeface="Times New Roman" pitchFamily="18" charset="0"/>
                <a:cs typeface="Times New Roman" pitchFamily="18" charset="0"/>
              </a:rPr>
              <a:t/>
            </a:r>
            <a:br>
              <a:rPr lang="mn-MN" sz="3200" b="1" dirty="0" smtClean="0">
                <a:solidFill>
                  <a:srgbClr val="00B050"/>
                </a:solidFill>
                <a:latin typeface="Times New Roman" pitchFamily="18" charset="0"/>
                <a:cs typeface="Times New Roman" pitchFamily="18" charset="0"/>
              </a:rPr>
            </a:br>
            <a:r>
              <a:rPr lang="mn-MN" sz="3200" b="1" dirty="0" smtClean="0">
                <a:solidFill>
                  <a:srgbClr val="00B050"/>
                </a:solidFill>
                <a:latin typeface="Times New Roman" pitchFamily="18" charset="0"/>
                <a:cs typeface="Times New Roman" pitchFamily="18" charset="0"/>
              </a:rPr>
              <a:t/>
            </a:r>
            <a:br>
              <a:rPr lang="mn-MN" sz="3200" b="1" dirty="0" smtClean="0">
                <a:solidFill>
                  <a:srgbClr val="00B050"/>
                </a:solidFill>
                <a:latin typeface="Times New Roman" pitchFamily="18" charset="0"/>
                <a:cs typeface="Times New Roman" pitchFamily="18" charset="0"/>
              </a:rPr>
            </a:br>
            <a:r>
              <a:rPr lang="mn-MN" sz="3200" b="1" dirty="0">
                <a:solidFill>
                  <a:srgbClr val="00B050"/>
                </a:solidFill>
                <a:latin typeface="Times New Roman" pitchFamily="18" charset="0"/>
                <a:cs typeface="Times New Roman" pitchFamily="18" charset="0"/>
              </a:rPr>
              <a:t/>
            </a:r>
            <a:br>
              <a:rPr lang="mn-MN" sz="3200" b="1" dirty="0">
                <a:solidFill>
                  <a:srgbClr val="00B050"/>
                </a:solidFill>
                <a:latin typeface="Times New Roman" pitchFamily="18" charset="0"/>
                <a:cs typeface="Times New Roman" pitchFamily="18" charset="0"/>
              </a:rPr>
            </a:br>
            <a:endParaRPr lang="en-US" sz="3200" dirty="0">
              <a:solidFill>
                <a:srgbClr val="00B050"/>
              </a:solidFill>
              <a:latin typeface="Times New Roman" pitchFamily="18" charset="0"/>
              <a:cs typeface="Times New Roman" pitchFamily="18" charset="0"/>
            </a:endParaRPr>
          </a:p>
        </p:txBody>
      </p:sp>
      <p:sp>
        <p:nvSpPr>
          <p:cNvPr id="3" name="Content Placeholder 2"/>
          <p:cNvSpPr>
            <a:spLocks noGrp="1"/>
          </p:cNvSpPr>
          <p:nvPr>
            <p:ph idx="1"/>
          </p:nvPr>
        </p:nvSpPr>
        <p:spPr>
          <a:xfrm>
            <a:off x="1043492" y="2323652"/>
            <a:ext cx="7338508" cy="3508977"/>
          </a:xfrm>
        </p:spPr>
        <p:txBody>
          <a:bodyPr>
            <a:normAutofit/>
          </a:bodyPr>
          <a:lstStyle/>
          <a:p>
            <a:pPr marL="68580" indent="0" algn="r">
              <a:buNone/>
            </a:pPr>
            <a:endParaRPr lang="mn-MN" sz="2000" b="1" dirty="0" smtClean="0">
              <a:solidFill>
                <a:schemeClr val="tx1"/>
              </a:solidFill>
              <a:latin typeface="Times New Roman" pitchFamily="18" charset="0"/>
              <a:cs typeface="Times New Roman" pitchFamily="18" charset="0"/>
            </a:endParaRPr>
          </a:p>
        </p:txBody>
      </p:sp>
      <p:pic>
        <p:nvPicPr>
          <p:cNvPr id="5122" name="Picture 2" descr="C:\Users\Bayantumen\Pictures\8583fbad-a70f-4a30-beb2-9e7b1dbc433b.jpg"/>
          <p:cNvPicPr>
            <a:picLocks noChangeAspect="1" noChangeArrowheads="1"/>
          </p:cNvPicPr>
          <p:nvPr/>
        </p:nvPicPr>
        <p:blipFill rotWithShape="1">
          <a:blip r:embed="rId2">
            <a:extLst>
              <a:ext uri="{28A0092B-C50C-407E-A947-70E740481C1C}">
                <a14:useLocalDpi xmlns:a14="http://schemas.microsoft.com/office/drawing/2010/main" val="0"/>
              </a:ext>
            </a:extLst>
          </a:blip>
          <a:srcRect l="13488" r="11595" b="53672"/>
          <a:stretch/>
        </p:blipFill>
        <p:spPr bwMode="auto">
          <a:xfrm>
            <a:off x="838200" y="1143000"/>
            <a:ext cx="7620000" cy="48006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1371600" y="3389496"/>
            <a:ext cx="1921099" cy="572904"/>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3600" dirty="0" smtClean="0"/>
              <a:t>100</a:t>
            </a:r>
            <a:r>
              <a:rPr lang="mn-MN" sz="3600" dirty="0" smtClean="0"/>
              <a:t>,</a:t>
            </a:r>
            <a:r>
              <a:rPr lang="en-US" sz="3600" dirty="0" smtClean="0"/>
              <a:t>000</a:t>
            </a:r>
            <a:r>
              <a:rPr lang="mn-MN" sz="3600" dirty="0"/>
              <a:t>₮</a:t>
            </a:r>
            <a:endParaRPr lang="en-US" sz="3600" dirty="0"/>
          </a:p>
        </p:txBody>
      </p:sp>
    </p:spTree>
    <p:extLst>
      <p:ext uri="{BB962C8B-B14F-4D97-AF65-F5344CB8AC3E}">
        <p14:creationId xmlns:p14="http://schemas.microsoft.com/office/powerpoint/2010/main" val="13497361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7772400" cy="1676400"/>
          </a:xfrm>
        </p:spPr>
        <p:txBody>
          <a:bodyPr>
            <a:normAutofit fontScale="90000"/>
          </a:bodyPr>
          <a:lstStyle/>
          <a:p>
            <a:pPr algn="ctr"/>
            <a:r>
              <a:rPr lang="en-US" b="1" dirty="0" err="1">
                <a:solidFill>
                  <a:schemeClr val="tx1"/>
                </a:solidFill>
                <a:latin typeface="Times New Roman" pitchFamily="18" charset="0"/>
                <a:cs typeface="Times New Roman" pitchFamily="18" charset="0"/>
              </a:rPr>
              <a:t>Гэр</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бүлийн</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хүчирхийлэлтэй</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тэмцэх</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тухай</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хуул</a:t>
            </a:r>
            <a:r>
              <a:rPr lang="mn-MN" b="1" dirty="0">
                <a:solidFill>
                  <a:schemeClr val="tx1"/>
                </a:solidFill>
                <a:latin typeface="Times New Roman" pitchFamily="18" charset="0"/>
                <a:cs typeface="Times New Roman" pitchFamily="18" charset="0"/>
              </a:rPr>
              <a:t>ийг </a:t>
            </a:r>
            <a:r>
              <a:rPr lang="mn-MN" b="1" dirty="0" smtClean="0">
                <a:solidFill>
                  <a:schemeClr val="tx1"/>
                </a:solidFill>
                <a:latin typeface="Times New Roman" pitchFamily="18" charset="0"/>
                <a:cs typeface="Times New Roman" pitchFamily="18" charset="0"/>
              </a:rPr>
              <a:t>зөрчих</a:t>
            </a:r>
            <a:endParaRPr lang="en-US"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2133600"/>
            <a:ext cx="3581400" cy="4038600"/>
          </a:xfrm>
        </p:spPr>
        <p:txBody>
          <a:bodyPr>
            <a:normAutofit/>
          </a:bodyPr>
          <a:lstStyle/>
          <a:p>
            <a:pPr marL="68580" indent="0" algn="r">
              <a:buNone/>
            </a:pPr>
            <a:endParaRPr lang="mn-MN" sz="2000" b="1" dirty="0">
              <a:latin typeface="Times New Roman" pitchFamily="18" charset="0"/>
              <a:cs typeface="Times New Roman" pitchFamily="18" charset="0"/>
            </a:endParaRPr>
          </a:p>
          <a:p>
            <a:pPr marL="68580" indent="0" algn="r">
              <a:buNone/>
            </a:pPr>
            <a:endParaRPr lang="mn-MN" sz="2000" b="1" dirty="0" smtClean="0">
              <a:solidFill>
                <a:schemeClr val="tx1"/>
              </a:solidFill>
              <a:latin typeface="Times New Roman" pitchFamily="18" charset="0"/>
              <a:cs typeface="Times New Roman" pitchFamily="18" charset="0"/>
            </a:endParaRPr>
          </a:p>
          <a:p>
            <a:pPr marL="68580" indent="0" algn="r">
              <a:buNone/>
            </a:pPr>
            <a:endParaRPr lang="mn-MN" sz="2000" b="1" dirty="0">
              <a:latin typeface="Times New Roman" pitchFamily="18" charset="0"/>
              <a:cs typeface="Times New Roman" pitchFamily="18" charset="0"/>
            </a:endParaRPr>
          </a:p>
          <a:p>
            <a:pPr marL="68580" indent="0" algn="r">
              <a:buNone/>
            </a:pPr>
            <a:endParaRPr lang="mn-MN" sz="2000" b="1" dirty="0" smtClean="0">
              <a:solidFill>
                <a:schemeClr val="tx1"/>
              </a:solidFill>
              <a:latin typeface="Times New Roman" pitchFamily="18" charset="0"/>
              <a:cs typeface="Times New Roman" pitchFamily="18" charset="0"/>
            </a:endParaRPr>
          </a:p>
          <a:p>
            <a:pPr marL="68580" indent="0" algn="r">
              <a:buNone/>
            </a:pPr>
            <a:endParaRPr lang="mn-MN" sz="2000" b="1" dirty="0">
              <a:latin typeface="Times New Roman" pitchFamily="18" charset="0"/>
              <a:cs typeface="Times New Roman" pitchFamily="18" charset="0"/>
            </a:endParaRPr>
          </a:p>
          <a:p>
            <a:pPr marL="68580" indent="0" algn="r">
              <a:buNone/>
            </a:pPr>
            <a:endParaRPr lang="mn-MN" sz="2000" b="1" dirty="0" smtClean="0">
              <a:solidFill>
                <a:schemeClr val="tx1"/>
              </a:solidFill>
              <a:latin typeface="Times New Roman" pitchFamily="18" charset="0"/>
              <a:cs typeface="Times New Roman" pitchFamily="18" charset="0"/>
            </a:endParaRPr>
          </a:p>
          <a:p>
            <a:pPr marL="68580" indent="0" algn="r">
              <a:buNone/>
            </a:pPr>
            <a:endParaRPr lang="mn-MN" sz="2000" b="1" dirty="0">
              <a:latin typeface="Times New Roman" pitchFamily="18" charset="0"/>
              <a:cs typeface="Times New Roman" pitchFamily="18" charset="0"/>
            </a:endParaRPr>
          </a:p>
        </p:txBody>
      </p:sp>
      <p:pic>
        <p:nvPicPr>
          <p:cNvPr id="7170" name="Picture 2" descr="C:\Users\Bayantumen\Pictures\1445224812_527-1357209958kiwi-middl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2746" y="1905000"/>
            <a:ext cx="2971800" cy="4023575"/>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3964546" y="2514601"/>
            <a:ext cx="3426854" cy="2308324"/>
          </a:xfrm>
          <a:prstGeom prst="rect">
            <a:avLst/>
          </a:prstGeom>
        </p:spPr>
        <p:txBody>
          <a:bodyPr wrap="square">
            <a:spAutoFit/>
          </a:bodyPr>
          <a:lstStyle/>
          <a:p>
            <a:r>
              <a:rPr lang="en-US" dirty="0" err="1">
                <a:latin typeface="Times New Roman" pitchFamily="18" charset="0"/>
                <a:cs typeface="Times New Roman" pitchFamily="18" charset="0"/>
              </a:rPr>
              <a:t>Гэр</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бүлийн</a:t>
            </a:r>
            <a:r>
              <a:rPr lang="en-US" dirty="0">
                <a:latin typeface="Times New Roman" pitchFamily="18" charset="0"/>
                <a:cs typeface="Times New Roman" pitchFamily="18" charset="0"/>
              </a:rPr>
              <a:t> </a:t>
            </a:r>
            <a:r>
              <a:rPr lang="mn-MN" dirty="0">
                <a:latin typeface="Times New Roman" pitchFamily="18" charset="0"/>
                <a:cs typeface="Times New Roman" pitchFamily="18" charset="0"/>
              </a:rPr>
              <a:t>гишүүнийг </a:t>
            </a:r>
            <a:r>
              <a:rPr lang="en-US" dirty="0" err="1">
                <a:latin typeface="Times New Roman" pitchFamily="18" charset="0"/>
                <a:cs typeface="Times New Roman" pitchFamily="18" charset="0"/>
              </a:rPr>
              <a:t>зодсон</a:t>
            </a:r>
            <a:r>
              <a:rPr lang="mn-MN" dirty="0">
                <a:latin typeface="Times New Roman" pitchFamily="18" charset="0"/>
                <a:cs typeface="Times New Roman" pitchFamily="18" charset="0"/>
              </a:rPr>
              <a: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хүсэл</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зоригийнх</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нь</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эсрэг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тодорхой</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үйлдэл</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хийх</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хийхгүй</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байхыг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албадсан</a:t>
            </a:r>
            <a:r>
              <a:rPr lang="mn-MN" dirty="0">
                <a:latin typeface="Times New Roman" pitchFamily="18" charset="0"/>
                <a:cs typeface="Times New Roman" pitchFamily="18" charset="0"/>
              </a:rPr>
              <a:t>, </a:t>
            </a:r>
            <a:r>
              <a:rPr lang="en-US" dirty="0" err="1">
                <a:latin typeface="Times New Roman" pitchFamily="18" charset="0"/>
                <a:cs typeface="Times New Roman" pitchFamily="18" charset="0"/>
              </a:rPr>
              <a:t>бусадтай</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харилцахыг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хязгаарласан</a:t>
            </a:r>
            <a:r>
              <a:rPr lang="en-US" dirty="0">
                <a:latin typeface="Times New Roman" pitchFamily="18" charset="0"/>
                <a:cs typeface="Times New Roman" pitchFamily="18" charset="0"/>
              </a:rPr>
              <a:t>;</a:t>
            </a:r>
            <a:r>
              <a:rPr lang="mn-MN" dirty="0">
                <a:latin typeface="Times New Roman" pitchFamily="18" charset="0"/>
                <a:cs typeface="Times New Roman" pitchFamily="18" charset="0"/>
              </a:rPr>
              <a:t> д</a:t>
            </a:r>
            <a:r>
              <a:rPr lang="en-US" dirty="0" err="1">
                <a:latin typeface="Times New Roman" pitchFamily="18" charset="0"/>
                <a:cs typeface="Times New Roman" pitchFamily="18" charset="0"/>
              </a:rPr>
              <a:t>ундын</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эд</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хөрөнгөө</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эзэмших</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ашиглах</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захиран</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зарцуулах</a:t>
            </a:r>
            <a:r>
              <a:rPr lang="en-US" dirty="0">
                <a:latin typeface="Times New Roman" pitchFamily="18" charset="0"/>
                <a:cs typeface="Times New Roman" pitchFamily="18" charset="0"/>
              </a:rPr>
              <a:t> </a:t>
            </a:r>
            <a:endParaRPr lang="mn-MN" dirty="0" smtClean="0">
              <a:latin typeface="Times New Roman" pitchFamily="18" charset="0"/>
              <a:cs typeface="Times New Roman" pitchFamily="18" charset="0"/>
            </a:endParaRPr>
          </a:p>
          <a:p>
            <a:endParaRPr lang="en-US" dirty="0"/>
          </a:p>
        </p:txBody>
      </p:sp>
      <p:sp>
        <p:nvSpPr>
          <p:cNvPr id="5" name="Rectangle 4"/>
          <p:cNvSpPr/>
          <p:nvPr/>
        </p:nvSpPr>
        <p:spPr>
          <a:xfrm>
            <a:off x="3581400" y="4419599"/>
            <a:ext cx="4114800" cy="1477328"/>
          </a:xfrm>
          <a:prstGeom prst="rect">
            <a:avLst/>
          </a:prstGeom>
        </p:spPr>
        <p:txBody>
          <a:bodyPr wrap="square">
            <a:spAutoFit/>
          </a:bodyPr>
          <a:lstStyle/>
          <a:p>
            <a:pPr marL="68580" indent="0" algn="r">
              <a:buNone/>
            </a:pPr>
            <a:endParaRPr lang="mn-MN" b="1" dirty="0" smtClean="0">
              <a:latin typeface="Times New Roman" pitchFamily="18" charset="0"/>
              <a:cs typeface="Times New Roman" pitchFamily="18" charset="0"/>
            </a:endParaRPr>
          </a:p>
          <a:p>
            <a:pPr marL="68580" indent="0" algn="r">
              <a:buNone/>
            </a:pPr>
            <a:endParaRPr lang="mn-MN" b="1" dirty="0">
              <a:latin typeface="Times New Roman" pitchFamily="18" charset="0"/>
              <a:cs typeface="Times New Roman" pitchFamily="18" charset="0"/>
            </a:endParaRPr>
          </a:p>
          <a:p>
            <a:pPr marL="68580" indent="0" algn="r">
              <a:buNone/>
            </a:pPr>
            <a:r>
              <a:rPr lang="mn-MN" b="1" dirty="0" smtClean="0">
                <a:latin typeface="Times New Roman" pitchFamily="18" charset="0"/>
                <a:cs typeface="Times New Roman" pitchFamily="18" charset="0"/>
              </a:rPr>
              <a:t>   А</a:t>
            </a:r>
            <a:r>
              <a:rPr lang="en-US" b="1" dirty="0" err="1" smtClean="0">
                <a:latin typeface="Times New Roman" pitchFamily="18" charset="0"/>
                <a:cs typeface="Times New Roman" pitchFamily="18" charset="0"/>
              </a:rPr>
              <a:t>лбадан</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сургалтад</a:t>
            </a:r>
            <a:r>
              <a:rPr lang="en-US" b="1" dirty="0" smtClean="0">
                <a:latin typeface="Times New Roman" pitchFamily="18" charset="0"/>
                <a:cs typeface="Times New Roman" pitchFamily="18" charset="0"/>
              </a:rPr>
              <a:t> </a:t>
            </a:r>
            <a:r>
              <a:rPr lang="en-US" b="1" dirty="0" err="1">
                <a:latin typeface="Times New Roman" pitchFamily="18" charset="0"/>
                <a:cs typeface="Times New Roman" pitchFamily="18" charset="0"/>
              </a:rPr>
              <a:t>хамруулж</a:t>
            </a:r>
            <a:r>
              <a:rPr lang="en-US" b="1" dirty="0">
                <a:latin typeface="Times New Roman" pitchFamily="18" charset="0"/>
                <a:cs typeface="Times New Roman" pitchFamily="18" charset="0"/>
              </a:rPr>
              <a:t> </a:t>
            </a:r>
            <a:endParaRPr lang="en-US" dirty="0">
              <a:latin typeface="Times New Roman" pitchFamily="18" charset="0"/>
              <a:cs typeface="Times New Roman" pitchFamily="18" charset="0"/>
            </a:endParaRPr>
          </a:p>
          <a:p>
            <a:pPr marL="68580" indent="0" algn="r">
              <a:buNone/>
            </a:pPr>
            <a:r>
              <a:rPr lang="mn-MN" b="1" dirty="0">
                <a:solidFill>
                  <a:srgbClr val="FF0000"/>
                </a:solidFill>
                <a:latin typeface="Times New Roman" pitchFamily="18" charset="0"/>
                <a:cs typeface="Times New Roman" pitchFamily="18" charset="0"/>
              </a:rPr>
              <a:t>7-30</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хоног</a:t>
            </a:r>
            <a:r>
              <a:rPr lang="en-US" b="1" dirty="0">
                <a:solidFill>
                  <a:srgbClr val="FF0000"/>
                </a:solidFill>
                <a:latin typeface="Times New Roman" pitchFamily="18" charset="0"/>
                <a:cs typeface="Times New Roman" pitchFamily="18" charset="0"/>
              </a:rPr>
              <a:t> </a:t>
            </a:r>
            <a:r>
              <a:rPr lang="en-US" b="1" dirty="0" err="1">
                <a:latin typeface="Times New Roman" pitchFamily="18" charset="0"/>
                <a:cs typeface="Times New Roman" pitchFamily="18" charset="0"/>
              </a:rPr>
              <a:t>баривчлах</a:t>
            </a:r>
            <a:r>
              <a:rPr lang="en-US" b="1" dirty="0">
                <a:latin typeface="Times New Roman" pitchFamily="18" charset="0"/>
                <a:cs typeface="Times New Roman" pitchFamily="18" charset="0"/>
              </a:rPr>
              <a:t> </a:t>
            </a:r>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5092208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b="1" dirty="0" err="1">
                <a:solidFill>
                  <a:schemeClr val="tx1"/>
                </a:solidFill>
                <a:latin typeface="Times New Roman" pitchFamily="18" charset="0"/>
                <a:cs typeface="Times New Roman" pitchFamily="18" charset="0"/>
              </a:rPr>
              <a:t>Дайчилгааны</a:t>
            </a:r>
            <a:r>
              <a:rPr lang="en-US" sz="2400" b="1" dirty="0">
                <a:solidFill>
                  <a:schemeClr val="tx1"/>
                </a:solidFill>
                <a:latin typeface="Times New Roman" pitchFamily="18" charset="0"/>
                <a:cs typeface="Times New Roman" pitchFamily="18" charset="0"/>
              </a:rPr>
              <a:t> </a:t>
            </a:r>
            <a:r>
              <a:rPr lang="en-US" sz="2400" b="1" dirty="0" err="1">
                <a:solidFill>
                  <a:schemeClr val="tx1"/>
                </a:solidFill>
                <a:latin typeface="Times New Roman" pitchFamily="18" charset="0"/>
                <a:cs typeface="Times New Roman" pitchFamily="18" charset="0"/>
              </a:rPr>
              <a:t>тухай</a:t>
            </a:r>
            <a:r>
              <a:rPr lang="en-US" sz="2400" b="1" dirty="0">
                <a:solidFill>
                  <a:schemeClr val="tx1"/>
                </a:solidFill>
                <a:latin typeface="Times New Roman" pitchFamily="18" charset="0"/>
                <a:cs typeface="Times New Roman" pitchFamily="18" charset="0"/>
              </a:rPr>
              <a:t> </a:t>
            </a:r>
            <a:r>
              <a:rPr lang="en-US" sz="2400" b="1" dirty="0" err="1">
                <a:solidFill>
                  <a:schemeClr val="tx1"/>
                </a:solidFill>
                <a:latin typeface="Times New Roman" pitchFamily="18" charset="0"/>
                <a:cs typeface="Times New Roman" pitchFamily="18" charset="0"/>
              </a:rPr>
              <a:t>хууль</a:t>
            </a:r>
            <a:r>
              <a:rPr lang="en-US" sz="2400" b="1" dirty="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зөрч</a:t>
            </a:r>
            <a:r>
              <a:rPr lang="mn-MN" sz="2400" b="1" dirty="0" smtClean="0">
                <a:solidFill>
                  <a:schemeClr val="tx1"/>
                </a:solidFill>
                <a:latin typeface="Times New Roman" pitchFamily="18" charset="0"/>
                <a:cs typeface="Times New Roman" pitchFamily="18" charset="0"/>
              </a:rPr>
              <a:t>их</a:t>
            </a:r>
            <a:r>
              <a:rPr lang="en-US" sz="2400" dirty="0">
                <a:solidFill>
                  <a:schemeClr val="tx1"/>
                </a:solidFill>
                <a:latin typeface="Times New Roman" pitchFamily="18" charset="0"/>
                <a:cs typeface="Times New Roman" pitchFamily="18" charset="0"/>
              </a:rPr>
              <a:t/>
            </a:r>
            <a:br>
              <a:rPr lang="en-US" sz="2400" dirty="0">
                <a:solidFill>
                  <a:schemeClr val="tx1"/>
                </a:solidFill>
                <a:latin typeface="Times New Roman" pitchFamily="18" charset="0"/>
                <a:cs typeface="Times New Roman" pitchFamily="18" charset="0"/>
              </a:rPr>
            </a:br>
            <a:endParaRPr lang="en-US" sz="2400"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2000" dirty="0" err="1" smtClean="0">
                <a:latin typeface="Times New Roman" pitchFamily="18" charset="0"/>
                <a:cs typeface="Times New Roman" pitchFamily="18" charset="0"/>
              </a:rPr>
              <a:t>Гамшиг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аюулт</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үзэгдэл</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осол</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аюултай</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тэмцэх</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улсын</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аюулгүй</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байдал</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хангахтай</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холбогдсон</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хүн</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хүч</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тээвэр</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холбооны</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хэрэгслийн</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дайчилгаанаас</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санаатайгаар</a:t>
            </a:r>
            <a:r>
              <a:rPr lang="en-US" sz="2000" dirty="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зайлсхийсэн</a:t>
            </a:r>
            <a:r>
              <a:rPr lang="en-US" sz="2000" dirty="0" smtClean="0">
                <a:latin typeface="Times New Roman" pitchFamily="18" charset="0"/>
                <a:cs typeface="Times New Roman" pitchFamily="18" charset="0"/>
              </a:rPr>
              <a:t>,</a:t>
            </a:r>
            <a:r>
              <a:rPr lang="mn-MN"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саад</a:t>
            </a:r>
            <a:r>
              <a:rPr lang="en-US" sz="2000" dirty="0" smtClean="0">
                <a:latin typeface="Times New Roman" pitchFamily="18" charset="0"/>
                <a:cs typeface="Times New Roman" pitchFamily="18" charset="0"/>
              </a:rPr>
              <a:t> </a:t>
            </a:r>
            <a:r>
              <a:rPr lang="en-US" sz="2000" dirty="0" err="1">
                <a:latin typeface="Times New Roman" pitchFamily="18" charset="0"/>
                <a:cs typeface="Times New Roman" pitchFamily="18" charset="0"/>
              </a:rPr>
              <a:t>учруулсан</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бол</a:t>
            </a:r>
            <a:r>
              <a:rPr lang="mn-MN"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marL="0" indent="0" algn="r">
              <a:buNone/>
            </a:pPr>
            <a:r>
              <a:rPr lang="mn-MN" sz="2000" b="1" dirty="0">
                <a:latin typeface="Times New Roman" pitchFamily="18" charset="0"/>
                <a:cs typeface="Times New Roman" pitchFamily="18" charset="0"/>
              </a:rPr>
              <a:t>Х</a:t>
            </a:r>
            <a:r>
              <a:rPr lang="en-US" sz="2000" b="1" dirty="0" err="1">
                <a:latin typeface="Times New Roman" pitchFamily="18" charset="0"/>
                <a:cs typeface="Times New Roman" pitchFamily="18" charset="0"/>
              </a:rPr>
              <a:t>үнийг</a:t>
            </a:r>
            <a:r>
              <a:rPr lang="en-US" sz="2000" b="1" dirty="0">
                <a:latin typeface="Times New Roman" pitchFamily="18" charset="0"/>
                <a:cs typeface="Times New Roman" pitchFamily="18" charset="0"/>
              </a:rPr>
              <a:t> </a:t>
            </a:r>
            <a:r>
              <a:rPr lang="mn-MN" sz="2000" b="1" dirty="0" smtClean="0">
                <a:solidFill>
                  <a:srgbClr val="FF0000"/>
                </a:solidFill>
                <a:latin typeface="Times New Roman" pitchFamily="18" charset="0"/>
                <a:cs typeface="Times New Roman" pitchFamily="18" charset="0"/>
              </a:rPr>
              <a:t>50.000₮ </a:t>
            </a:r>
            <a:r>
              <a:rPr lang="en-US" sz="2000" b="1" dirty="0" smtClean="0">
                <a:solidFill>
                  <a:srgbClr val="FF0000"/>
                </a:solidFill>
                <a:latin typeface="Times New Roman" pitchFamily="18" charset="0"/>
                <a:cs typeface="Times New Roman" pitchFamily="18" charset="0"/>
              </a:rPr>
              <a:t> </a:t>
            </a:r>
            <a:r>
              <a:rPr lang="en-US" sz="2000" b="1" dirty="0" err="1">
                <a:latin typeface="Times New Roman" pitchFamily="18" charset="0"/>
                <a:cs typeface="Times New Roman" pitchFamily="18" charset="0"/>
              </a:rPr>
              <a:t>торгоно</a:t>
            </a:r>
            <a:r>
              <a:rPr lang="en-US" sz="2000" dirty="0">
                <a:latin typeface="Times New Roman" pitchFamily="18" charset="0"/>
                <a:cs typeface="Times New Roman" pitchFamily="18" charset="0"/>
              </a:rPr>
              <a:t>.</a:t>
            </a:r>
          </a:p>
          <a:p>
            <a:pPr algn="just"/>
            <a:r>
              <a:rPr lang="en-US" sz="2000" dirty="0" err="1">
                <a:latin typeface="Times New Roman" pitchFamily="18" charset="0"/>
                <a:cs typeface="Times New Roman" pitchFamily="18" charset="0"/>
              </a:rPr>
              <a:t>Монгол</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Улсын</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иргэн</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хуульд</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заасны</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дагуу</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сургалт</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дайчилгаатай</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сургууль</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цугларалтад</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оролцох</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үүргээ</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биелүүлээгүй</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бол</a:t>
            </a:r>
            <a:r>
              <a:rPr lang="mn-MN"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marL="0" indent="0" algn="r">
              <a:buNone/>
            </a:pPr>
            <a:r>
              <a:rPr lang="mn-MN" sz="2000" b="1" dirty="0">
                <a:latin typeface="Times New Roman" pitchFamily="18" charset="0"/>
                <a:cs typeface="Times New Roman" pitchFamily="18" charset="0"/>
              </a:rPr>
              <a:t>Х</a:t>
            </a:r>
            <a:r>
              <a:rPr lang="en-US" sz="2000" b="1" dirty="0" err="1">
                <a:latin typeface="Times New Roman" pitchFamily="18" charset="0"/>
                <a:cs typeface="Times New Roman" pitchFamily="18" charset="0"/>
              </a:rPr>
              <a:t>үнийг</a:t>
            </a:r>
            <a:r>
              <a:rPr lang="en-US" sz="2000" b="1" dirty="0">
                <a:latin typeface="Times New Roman" pitchFamily="18" charset="0"/>
                <a:cs typeface="Times New Roman" pitchFamily="18" charset="0"/>
              </a:rPr>
              <a:t> </a:t>
            </a:r>
            <a:r>
              <a:rPr lang="mn-MN" sz="2000" b="1" dirty="0" smtClean="0">
                <a:solidFill>
                  <a:srgbClr val="FF0000"/>
                </a:solidFill>
                <a:latin typeface="Times New Roman" pitchFamily="18" charset="0"/>
                <a:cs typeface="Times New Roman" pitchFamily="18" charset="0"/>
              </a:rPr>
              <a:t>50.000₮ </a:t>
            </a:r>
            <a:r>
              <a:rPr lang="en-US" sz="2000" b="1" dirty="0" err="1" smtClean="0">
                <a:latin typeface="Times New Roman" pitchFamily="18" charset="0"/>
                <a:cs typeface="Times New Roman" pitchFamily="18" charset="0"/>
              </a:rPr>
              <a:t>торгоно</a:t>
            </a:r>
            <a:r>
              <a:rPr lang="mn-MN" sz="2000" b="1"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pPr algn="just"/>
            <a:r>
              <a:rPr lang="en-US" sz="2000" dirty="0" err="1">
                <a:latin typeface="Times New Roman" pitchFamily="18" charset="0"/>
                <a:cs typeface="Times New Roman" pitchFamily="18" charset="0"/>
              </a:rPr>
              <a:t>Монгол</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Улсын</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иргэн</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дайчлан</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татах</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үед</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тогтоосон</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хугацаанд</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заасан</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газарт</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ирээгүй</a:t>
            </a:r>
            <a:r>
              <a:rPr lang="en-US" sz="2000" dirty="0">
                <a:latin typeface="Times New Roman" pitchFamily="18" charset="0"/>
                <a:cs typeface="Times New Roman" pitchFamily="18" charset="0"/>
              </a:rPr>
              <a:t>, </a:t>
            </a:r>
            <a:r>
              <a:rPr lang="mn-MN" sz="2000" dirty="0" smtClean="0">
                <a:latin typeface="Times New Roman" pitchFamily="18" charset="0"/>
                <a:cs typeface="Times New Roman" pitchFamily="18" charset="0"/>
              </a:rPr>
              <a:t>д</a:t>
            </a:r>
            <a:r>
              <a:rPr lang="en-US" sz="2000" dirty="0" err="1" smtClean="0">
                <a:latin typeface="Times New Roman" pitchFamily="18" charset="0"/>
                <a:cs typeface="Times New Roman" pitchFamily="18" charset="0"/>
              </a:rPr>
              <a:t>айчилгааны</a:t>
            </a:r>
            <a:r>
              <a:rPr lang="en-US" sz="2000" dirty="0" smtClean="0">
                <a:latin typeface="Times New Roman" pitchFamily="18" charset="0"/>
                <a:cs typeface="Times New Roman" pitchFamily="18" charset="0"/>
              </a:rPr>
              <a:t> </a:t>
            </a:r>
            <a:r>
              <a:rPr lang="en-US" sz="2000" dirty="0" err="1">
                <a:latin typeface="Times New Roman" pitchFamily="18" charset="0"/>
                <a:cs typeface="Times New Roman" pitchFamily="18" charset="0"/>
              </a:rPr>
              <a:t>даалгаврын</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дагуу</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эд</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хөрөнгийг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нийлүүлээгүй</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бол</a:t>
            </a:r>
            <a:r>
              <a:rPr lang="mn-MN"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marL="0" indent="0" algn="r">
              <a:buNone/>
            </a:pPr>
            <a:r>
              <a:rPr lang="mn-MN" sz="2000" b="1" dirty="0" smtClean="0">
                <a:latin typeface="Times New Roman" pitchFamily="18" charset="0"/>
                <a:cs typeface="Times New Roman" pitchFamily="18" charset="0"/>
              </a:rPr>
              <a:t>Х</a:t>
            </a:r>
            <a:r>
              <a:rPr lang="en-US" sz="2000" b="1" dirty="0" err="1">
                <a:latin typeface="Times New Roman" pitchFamily="18" charset="0"/>
                <a:cs typeface="Times New Roman" pitchFamily="18" charset="0"/>
              </a:rPr>
              <a:t>үнийг</a:t>
            </a:r>
            <a:r>
              <a:rPr lang="en-US" sz="2000" b="1" dirty="0">
                <a:latin typeface="Times New Roman" pitchFamily="18" charset="0"/>
                <a:cs typeface="Times New Roman" pitchFamily="18" charset="0"/>
              </a:rPr>
              <a:t> </a:t>
            </a:r>
            <a:r>
              <a:rPr lang="mn-MN" sz="2000" b="1" dirty="0" smtClean="0">
                <a:solidFill>
                  <a:srgbClr val="FF0000"/>
                </a:solidFill>
                <a:latin typeface="Times New Roman" pitchFamily="18" charset="0"/>
                <a:cs typeface="Times New Roman" pitchFamily="18" charset="0"/>
              </a:rPr>
              <a:t>400.000₮</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торгоно</a:t>
            </a:r>
            <a:r>
              <a:rPr lang="en-US" sz="2000" dirty="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16679187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rmAutofit/>
          </a:bodyPr>
          <a:lstStyle/>
          <a:p>
            <a:pPr algn="ctr"/>
            <a:r>
              <a:rPr lang="mn-MN" b="1" dirty="0" smtClean="0">
                <a:solidFill>
                  <a:schemeClr val="tx1"/>
                </a:solidFill>
                <a:latin typeface="Times New Roman" pitchFamily="18" charset="0"/>
                <a:cs typeface="Times New Roman" pitchFamily="18" charset="0"/>
              </a:rPr>
              <a:t>Хүүхдийн эрхийг зөрчих</a:t>
            </a:r>
            <a:endParaRPr lang="en-US"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228600" y="1143000"/>
            <a:ext cx="7848600" cy="5330952"/>
          </a:xfrm>
        </p:spPr>
        <p:txBody>
          <a:bodyPr>
            <a:normAutofit fontScale="92500" lnSpcReduction="20000"/>
          </a:bodyPr>
          <a:lstStyle/>
          <a:p>
            <a:pPr marL="0" indent="0" algn="just">
              <a:buNone/>
            </a:pPr>
            <a:r>
              <a:rPr lang="mn-MN" dirty="0" smtClean="0">
                <a:latin typeface="Times New Roman" pitchFamily="18" charset="0"/>
                <a:cs typeface="Times New Roman" pitchFamily="18" charset="0"/>
              </a:rPr>
              <a:t> Хүүхдийг </a:t>
            </a:r>
            <a:r>
              <a:rPr lang="mn-MN" dirty="0">
                <a:latin typeface="Times New Roman" pitchFamily="18" charset="0"/>
                <a:cs typeface="Times New Roman" pitchFamily="18" charset="0"/>
              </a:rPr>
              <a:t>хувцас, хоол хүнс, орон байраар зориуд гачигдуулсан, хүүхдэд эрүүл ахуйн шаардлагад нийцээгүй хоол хүнсний зүйлийг хэрэглүүлсэн, хүүхдийн сурч боловсрох, хөгжих, эрүүл аюулгүй орчинд амьдрах эрхийг хязгаарласан бол </a:t>
            </a:r>
            <a:endParaRPr lang="en-US" dirty="0">
              <a:latin typeface="Times New Roman" pitchFamily="18" charset="0"/>
              <a:cs typeface="Times New Roman" pitchFamily="18" charset="0"/>
            </a:endParaRPr>
          </a:p>
          <a:p>
            <a:pPr marL="0" indent="0" algn="r">
              <a:buNone/>
            </a:pPr>
            <a:r>
              <a:rPr lang="mn-MN" b="1" dirty="0">
                <a:latin typeface="Times New Roman" pitchFamily="18" charset="0"/>
                <a:cs typeface="Times New Roman" pitchFamily="18" charset="0"/>
              </a:rPr>
              <a:t>хүнийг </a:t>
            </a:r>
            <a:r>
              <a:rPr lang="mn-MN" b="1" dirty="0" smtClean="0">
                <a:solidFill>
                  <a:srgbClr val="FF0000"/>
                </a:solidFill>
                <a:latin typeface="Times New Roman" pitchFamily="18" charset="0"/>
                <a:cs typeface="Times New Roman" pitchFamily="18" charset="0"/>
              </a:rPr>
              <a:t>50.000₮</a:t>
            </a:r>
            <a:r>
              <a:rPr lang="mn-MN" b="1" dirty="0" smtClean="0">
                <a:latin typeface="Times New Roman" pitchFamily="18" charset="0"/>
                <a:cs typeface="Times New Roman" pitchFamily="18" charset="0"/>
              </a:rPr>
              <a:t>, хуулийн </a:t>
            </a:r>
            <a:r>
              <a:rPr lang="mn-MN" b="1" dirty="0">
                <a:latin typeface="Times New Roman" pitchFamily="18" charset="0"/>
                <a:cs typeface="Times New Roman" pitchFamily="18" charset="0"/>
              </a:rPr>
              <a:t>этгээдийг </a:t>
            </a:r>
            <a:r>
              <a:rPr lang="mn-MN" b="1" dirty="0" smtClean="0">
                <a:solidFill>
                  <a:srgbClr val="FF0000"/>
                </a:solidFill>
                <a:latin typeface="Times New Roman" pitchFamily="18" charset="0"/>
                <a:cs typeface="Times New Roman" pitchFamily="18" charset="0"/>
              </a:rPr>
              <a:t>500.000 ₮ </a:t>
            </a:r>
            <a:r>
              <a:rPr lang="mn-MN" b="1" dirty="0" smtClean="0">
                <a:latin typeface="Times New Roman" pitchFamily="18" charset="0"/>
                <a:cs typeface="Times New Roman" pitchFamily="18" charset="0"/>
              </a:rPr>
              <a:t>торгоно</a:t>
            </a:r>
            <a:r>
              <a:rPr lang="mn-MN" b="1" dirty="0">
                <a:latin typeface="Times New Roman" pitchFamily="18" charset="0"/>
                <a:cs typeface="Times New Roman" pitchFamily="18" charset="0"/>
              </a:rPr>
              <a:t>.</a:t>
            </a:r>
            <a:endParaRPr lang="en-US" b="1" dirty="0">
              <a:latin typeface="Times New Roman" pitchFamily="18" charset="0"/>
              <a:cs typeface="Times New Roman" pitchFamily="18" charset="0"/>
            </a:endParaRPr>
          </a:p>
          <a:p>
            <a:pPr algn="just"/>
            <a:r>
              <a:rPr lang="mn-MN" dirty="0">
                <a:latin typeface="Times New Roman" pitchFamily="18" charset="0"/>
                <a:cs typeface="Times New Roman" pitchFamily="18" charset="0"/>
              </a:rPr>
              <a:t>Хүүхдийг дархлаажуулалт, эсхүл эрүүл мэндийн урьдчилан сэргийлэх тарилгад хамруулах үүргээ биелүүлээгүй бол </a:t>
            </a:r>
            <a:endParaRPr lang="en-US" dirty="0">
              <a:latin typeface="Times New Roman" pitchFamily="18" charset="0"/>
              <a:cs typeface="Times New Roman" pitchFamily="18" charset="0"/>
            </a:endParaRPr>
          </a:p>
          <a:p>
            <a:pPr marL="0" indent="0" algn="r">
              <a:buNone/>
            </a:pPr>
            <a:r>
              <a:rPr lang="mn-MN" b="1" dirty="0">
                <a:latin typeface="Times New Roman" pitchFamily="18" charset="0"/>
                <a:cs typeface="Times New Roman" pitchFamily="18" charset="0"/>
              </a:rPr>
              <a:t>хүнийг </a:t>
            </a:r>
            <a:r>
              <a:rPr lang="mn-MN" b="1" dirty="0" smtClean="0">
                <a:solidFill>
                  <a:srgbClr val="FF0000"/>
                </a:solidFill>
                <a:latin typeface="Times New Roman" pitchFamily="18" charset="0"/>
                <a:cs typeface="Times New Roman" pitchFamily="18" charset="0"/>
              </a:rPr>
              <a:t>50.000₮</a:t>
            </a:r>
            <a:r>
              <a:rPr lang="mn-MN" b="1" dirty="0" smtClean="0">
                <a:latin typeface="Times New Roman" pitchFamily="18" charset="0"/>
                <a:cs typeface="Times New Roman" pitchFamily="18" charset="0"/>
              </a:rPr>
              <a:t> торгоно</a:t>
            </a:r>
            <a:r>
              <a:rPr lang="mn-MN" b="1" dirty="0">
                <a:latin typeface="Times New Roman" pitchFamily="18" charset="0"/>
                <a:cs typeface="Times New Roman" pitchFamily="18" charset="0"/>
              </a:rPr>
              <a:t>.</a:t>
            </a:r>
            <a:endParaRPr lang="en-US" b="1" dirty="0">
              <a:latin typeface="Times New Roman" pitchFamily="18" charset="0"/>
              <a:cs typeface="Times New Roman" pitchFamily="18" charset="0"/>
            </a:endParaRPr>
          </a:p>
          <a:p>
            <a:pPr algn="just"/>
            <a:r>
              <a:rPr lang="mn-MN" dirty="0">
                <a:latin typeface="Times New Roman" pitchFamily="18" charset="0"/>
                <a:cs typeface="Times New Roman" pitchFamily="18" charset="0"/>
              </a:rPr>
              <a:t>Сургууль, сургуулийн дотуур байр, тэдгээрийн гаднах орчинд сурагч бусад сурагчийг дарамталж, зүй бусаар харьцаж сургуульд суралцах боломжгүй байдлыг бий болгосон бол </a:t>
            </a:r>
            <a:endParaRPr lang="en-US" dirty="0">
              <a:latin typeface="Times New Roman" pitchFamily="18" charset="0"/>
              <a:cs typeface="Times New Roman" pitchFamily="18" charset="0"/>
            </a:endParaRPr>
          </a:p>
          <a:p>
            <a:pPr marL="0" indent="0" algn="r">
              <a:buNone/>
            </a:pPr>
            <a:r>
              <a:rPr lang="mn-MN" b="1" dirty="0">
                <a:latin typeface="Times New Roman" pitchFamily="18" charset="0"/>
                <a:cs typeface="Times New Roman" pitchFamily="18" charset="0"/>
              </a:rPr>
              <a:t>сургуулийн нийгмийн ажилтан, багшийг </a:t>
            </a:r>
            <a:r>
              <a:rPr lang="mn-MN" b="1" dirty="0" smtClean="0">
                <a:solidFill>
                  <a:srgbClr val="FF0000"/>
                </a:solidFill>
                <a:latin typeface="Times New Roman" pitchFamily="18" charset="0"/>
                <a:cs typeface="Times New Roman" pitchFamily="18" charset="0"/>
              </a:rPr>
              <a:t>10.000₮</a:t>
            </a:r>
            <a:r>
              <a:rPr lang="mn-MN" b="1" dirty="0" smtClean="0">
                <a:latin typeface="Times New Roman" pitchFamily="18" charset="0"/>
                <a:cs typeface="Times New Roman" pitchFamily="18" charset="0"/>
              </a:rPr>
              <a:t>,</a:t>
            </a:r>
          </a:p>
          <a:p>
            <a:pPr marL="0" indent="0" algn="r">
              <a:buNone/>
            </a:pPr>
            <a:r>
              <a:rPr lang="mn-MN" b="1" dirty="0" smtClean="0">
                <a:latin typeface="Times New Roman" pitchFamily="18" charset="0"/>
                <a:cs typeface="Times New Roman" pitchFamily="18" charset="0"/>
              </a:rPr>
              <a:t> </a:t>
            </a:r>
            <a:r>
              <a:rPr lang="mn-MN" b="1" dirty="0">
                <a:latin typeface="Times New Roman" pitchFamily="18" charset="0"/>
                <a:cs typeface="Times New Roman" pitchFamily="18" charset="0"/>
              </a:rPr>
              <a:t>сургуулийн захиргааг </a:t>
            </a:r>
            <a:r>
              <a:rPr lang="mn-MN" b="1" dirty="0" smtClean="0">
                <a:solidFill>
                  <a:srgbClr val="FF0000"/>
                </a:solidFill>
                <a:latin typeface="Times New Roman" pitchFamily="18" charset="0"/>
                <a:cs typeface="Times New Roman" pitchFamily="18" charset="0"/>
              </a:rPr>
              <a:t>100.000₮</a:t>
            </a:r>
            <a:r>
              <a:rPr lang="mn-MN" b="1" dirty="0" smtClean="0">
                <a:latin typeface="Times New Roman" pitchFamily="18" charset="0"/>
                <a:cs typeface="Times New Roman" pitchFamily="18" charset="0"/>
              </a:rPr>
              <a:t> </a:t>
            </a:r>
            <a:r>
              <a:rPr lang="mn-MN" b="1" dirty="0">
                <a:latin typeface="Times New Roman" pitchFamily="18" charset="0"/>
                <a:cs typeface="Times New Roman" pitchFamily="18" charset="0"/>
              </a:rPr>
              <a:t>торгоно.</a:t>
            </a:r>
            <a:endParaRPr lang="en-US" b="1" dirty="0">
              <a:latin typeface="Times New Roman" pitchFamily="18" charset="0"/>
              <a:cs typeface="Times New Roman" pitchFamily="18" charset="0"/>
            </a:endParaRPr>
          </a:p>
          <a:p>
            <a:pPr algn="r"/>
            <a:endParaRPr lang="en-US" b="1" dirty="0">
              <a:latin typeface="Times New Roman" pitchFamily="18" charset="0"/>
              <a:cs typeface="Times New Roman" pitchFamily="18" charset="0"/>
            </a:endParaRPr>
          </a:p>
        </p:txBody>
      </p:sp>
    </p:spTree>
    <p:extLst>
      <p:ext uri="{BB962C8B-B14F-4D97-AF65-F5344CB8AC3E}">
        <p14:creationId xmlns:p14="http://schemas.microsoft.com/office/powerpoint/2010/main" val="5895997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mn-MN" sz="3600" b="1" dirty="0" smtClean="0"/>
              <a:t>   Зөрчлийн тухай хууль нь</a:t>
            </a:r>
            <a:endParaRPr lang="en-US" sz="3600" b="1" dirty="0"/>
          </a:p>
        </p:txBody>
      </p:sp>
      <p:sp>
        <p:nvSpPr>
          <p:cNvPr id="2" name="Content Placeholder 1"/>
          <p:cNvSpPr>
            <a:spLocks noGrp="1"/>
          </p:cNvSpPr>
          <p:nvPr>
            <p:ph idx="1"/>
          </p:nvPr>
        </p:nvSpPr>
        <p:spPr/>
        <p:txBody>
          <a:bodyPr>
            <a:normAutofit/>
          </a:bodyPr>
          <a:lstStyle/>
          <a:p>
            <a:pPr algn="ctr"/>
            <a:r>
              <a:rPr lang="en-US" dirty="0" smtClean="0">
                <a:solidFill>
                  <a:schemeClr val="tx1"/>
                </a:solidFill>
              </a:rPr>
              <a:t> </a:t>
            </a:r>
            <a:r>
              <a:rPr lang="en-US" sz="2800" dirty="0" smtClean="0">
                <a:solidFill>
                  <a:schemeClr val="tx1"/>
                </a:solidFill>
              </a:rPr>
              <a:t>2017</a:t>
            </a:r>
            <a:r>
              <a:rPr lang="mn-MN" sz="2800" dirty="0" smtClean="0">
                <a:solidFill>
                  <a:schemeClr val="tx1"/>
                </a:solidFill>
              </a:rPr>
              <a:t>.05.11-ны өдөр </a:t>
            </a:r>
            <a:r>
              <a:rPr lang="mn-MN" sz="2800" dirty="0" smtClean="0"/>
              <a:t>1</a:t>
            </a:r>
            <a:r>
              <a:rPr lang="mn-MN" sz="2800" dirty="0" smtClean="0">
                <a:solidFill>
                  <a:schemeClr val="tx1"/>
                </a:solidFill>
              </a:rPr>
              <a:t>7 бүлэг,17 зүйлтэйгээр шинэчлэн батлагдсан.</a:t>
            </a:r>
          </a:p>
          <a:p>
            <a:pPr marL="0" indent="0">
              <a:buNone/>
            </a:pPr>
            <a:r>
              <a:rPr lang="mn-MN" sz="2400" b="1" dirty="0" smtClean="0">
                <a:solidFill>
                  <a:schemeClr val="tx1"/>
                </a:solidFill>
              </a:rPr>
              <a:t>Хуулийн зорилго:</a:t>
            </a:r>
          </a:p>
          <a:p>
            <a:pPr marL="0" indent="0" algn="just">
              <a:buNone/>
            </a:pPr>
            <a:r>
              <a:rPr lang="mn-MN" dirty="0"/>
              <a:t> </a:t>
            </a:r>
            <a:r>
              <a:rPr lang="mn-MN" dirty="0" smtClean="0"/>
              <a:t> </a:t>
            </a:r>
            <a:r>
              <a:rPr lang="mn-MN" dirty="0" smtClean="0">
                <a:solidFill>
                  <a:schemeClr val="tx1"/>
                </a:solidFill>
                <a:latin typeface="Times New Roman" pitchFamily="18" charset="0"/>
                <a:cs typeface="Times New Roman" pitchFamily="18" charset="0"/>
              </a:rPr>
              <a:t>Х</a:t>
            </a:r>
            <a:r>
              <a:rPr lang="en-US" dirty="0" err="1" smtClean="0">
                <a:solidFill>
                  <a:schemeClr val="tx1"/>
                </a:solidFill>
                <a:latin typeface="Times New Roman" pitchFamily="18" charset="0"/>
                <a:cs typeface="Times New Roman" pitchFamily="18" charset="0"/>
              </a:rPr>
              <a:t>ууль</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түүнд</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нийцүүлэн</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гаргасан</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захиргааны</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хэм</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хэмжээний</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актыг</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зөрчсөн</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үйлдэл</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эс</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үйлдэхүйг</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зөрчилд</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тооцох</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түүнийг</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үйлдсэн</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хүн</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хуулийн</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этгээдэд</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шийтгэл</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оногдуулах</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замаар</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шударга</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ёсны</a:t>
            </a:r>
            <a:r>
              <a:rPr lang="en-US"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тогтолцоог</a:t>
            </a:r>
            <a:r>
              <a:rPr lang="en-US" dirty="0">
                <a:solidFill>
                  <a:schemeClr val="tx1"/>
                </a:solidFill>
                <a:latin typeface="Times New Roman" pitchFamily="18" charset="0"/>
                <a:cs typeface="Times New Roman" pitchFamily="18" charset="0"/>
              </a:rPr>
              <a:t> </a:t>
            </a:r>
            <a:r>
              <a:rPr lang="mn-MN"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бэхжүүлэхэд</a:t>
            </a:r>
            <a:r>
              <a:rPr lang="en-US" dirty="0" smtClean="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оршино</a:t>
            </a:r>
            <a:r>
              <a:rPr lang="en-US" dirty="0">
                <a:solidFill>
                  <a:schemeClr val="tx1"/>
                </a:solidFill>
                <a:latin typeface="Times New Roman" pitchFamily="18" charset="0"/>
                <a:cs typeface="Times New Roman" pitchFamily="18" charset="0"/>
              </a:rPr>
              <a:t>.</a:t>
            </a:r>
            <a:endParaRPr lang="mn-MN" dirty="0" smtClean="0">
              <a:solidFill>
                <a:schemeClr val="tx1"/>
              </a:solidFill>
              <a:latin typeface="Times New Roman" pitchFamily="18" charset="0"/>
              <a:cs typeface="Times New Roman" pitchFamily="18" charset="0"/>
            </a:endParaRPr>
          </a:p>
          <a:p>
            <a:pPr marL="0" indent="0">
              <a:buNone/>
            </a:pPr>
            <a:endParaRPr lang="en-US" dirty="0">
              <a:solidFill>
                <a:schemeClr val="tx1"/>
              </a:solidFill>
            </a:endParaRPr>
          </a:p>
        </p:txBody>
      </p:sp>
    </p:spTree>
    <p:extLst>
      <p:ext uri="{BB962C8B-B14F-4D97-AF65-F5344CB8AC3E}">
        <p14:creationId xmlns:p14="http://schemas.microsoft.com/office/powerpoint/2010/main" val="41774869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68362"/>
          </a:xfrm>
        </p:spPr>
        <p:txBody>
          <a:bodyPr/>
          <a:lstStyle/>
          <a:p>
            <a:pPr algn="ctr"/>
            <a:r>
              <a:rPr lang="mn-MN" b="1" dirty="0">
                <a:solidFill>
                  <a:schemeClr val="tx1"/>
                </a:solidFill>
                <a:latin typeface="Times New Roman" pitchFamily="18" charset="0"/>
                <a:cs typeface="Times New Roman" pitchFamily="18" charset="0"/>
              </a:rPr>
              <a:t>Хүүхдийн эрхийг зөрчих</a:t>
            </a:r>
            <a:endParaRPr lang="en-US" dirty="0"/>
          </a:p>
        </p:txBody>
      </p:sp>
      <p:sp>
        <p:nvSpPr>
          <p:cNvPr id="3" name="Content Placeholder 2"/>
          <p:cNvSpPr>
            <a:spLocks noGrp="1"/>
          </p:cNvSpPr>
          <p:nvPr>
            <p:ph idx="1"/>
          </p:nvPr>
        </p:nvSpPr>
        <p:spPr>
          <a:xfrm>
            <a:off x="152400" y="1295400"/>
            <a:ext cx="7848600" cy="4873752"/>
          </a:xfrm>
        </p:spPr>
        <p:txBody>
          <a:bodyPr>
            <a:normAutofit fontScale="92500" lnSpcReduction="20000"/>
          </a:bodyPr>
          <a:lstStyle/>
          <a:p>
            <a:pPr algn="just"/>
            <a:r>
              <a:rPr lang="mn-MN" dirty="0">
                <a:latin typeface="Times New Roman" pitchFamily="18" charset="0"/>
                <a:cs typeface="Times New Roman" pitchFamily="18" charset="0"/>
              </a:rPr>
              <a:t>Тэтгэлэг төлөгч шүүхийн шийдвэрээр тогтоосон сар бүр төлбөл зохих хүүхдийн тэтгэмжийг гурван сараас дээш хугацаанд төлөөгүй нь эрүүгийн хариуцлага хүлээлгэхээргүй бол </a:t>
            </a:r>
            <a:endParaRPr lang="en-US" dirty="0">
              <a:latin typeface="Times New Roman" pitchFamily="18" charset="0"/>
              <a:cs typeface="Times New Roman" pitchFamily="18" charset="0"/>
            </a:endParaRPr>
          </a:p>
          <a:p>
            <a:pPr marL="0" indent="0" algn="r">
              <a:buNone/>
            </a:pPr>
            <a:r>
              <a:rPr lang="mn-MN" b="1" dirty="0">
                <a:latin typeface="Times New Roman" pitchFamily="18" charset="0"/>
                <a:cs typeface="Times New Roman" pitchFamily="18" charset="0"/>
              </a:rPr>
              <a:t>хүнийг </a:t>
            </a:r>
            <a:r>
              <a:rPr lang="mn-MN" b="1" dirty="0" smtClean="0">
                <a:solidFill>
                  <a:srgbClr val="FF0000"/>
                </a:solidFill>
                <a:latin typeface="Times New Roman" pitchFamily="18" charset="0"/>
                <a:cs typeface="Times New Roman" pitchFamily="18" charset="0"/>
              </a:rPr>
              <a:t>100.000₮ </a:t>
            </a:r>
            <a:r>
              <a:rPr lang="mn-MN" b="1" dirty="0" smtClean="0">
                <a:latin typeface="Times New Roman" pitchFamily="18" charset="0"/>
                <a:cs typeface="Times New Roman" pitchFamily="18" charset="0"/>
              </a:rPr>
              <a:t>торгоно</a:t>
            </a:r>
            <a:r>
              <a:rPr lang="mn-MN" b="1" dirty="0">
                <a:latin typeface="Times New Roman" pitchFamily="18" charset="0"/>
                <a:cs typeface="Times New Roman" pitchFamily="18" charset="0"/>
              </a:rPr>
              <a:t>.</a:t>
            </a:r>
            <a:endParaRPr lang="en-US" b="1" dirty="0">
              <a:latin typeface="Times New Roman" pitchFamily="18" charset="0"/>
              <a:cs typeface="Times New Roman" pitchFamily="18" charset="0"/>
            </a:endParaRPr>
          </a:p>
          <a:p>
            <a:pPr algn="just"/>
            <a:r>
              <a:rPr lang="mn-MN" dirty="0">
                <a:latin typeface="Times New Roman" pitchFamily="18" charset="0"/>
                <a:cs typeface="Times New Roman" pitchFamily="18" charset="0"/>
              </a:rPr>
              <a:t>Хүүхдийг хөгжлийн бэрхшээлээс нь шалтгаалан ялгаварлан гадуурхсан нь эрүүгийн хариуцлага хүлээлгэхээргүй бол </a:t>
            </a:r>
            <a:endParaRPr lang="en-US" dirty="0">
              <a:latin typeface="Times New Roman" pitchFamily="18" charset="0"/>
              <a:cs typeface="Times New Roman" pitchFamily="18" charset="0"/>
            </a:endParaRPr>
          </a:p>
          <a:p>
            <a:pPr marL="0" indent="0" algn="r">
              <a:buNone/>
            </a:pPr>
            <a:r>
              <a:rPr lang="mn-MN" b="1" dirty="0">
                <a:latin typeface="Times New Roman" pitchFamily="18" charset="0"/>
                <a:cs typeface="Times New Roman" pitchFamily="18" charset="0"/>
              </a:rPr>
              <a:t>хүнийг </a:t>
            </a:r>
            <a:r>
              <a:rPr lang="mn-MN" b="1" dirty="0" smtClean="0">
                <a:solidFill>
                  <a:srgbClr val="FF0000"/>
                </a:solidFill>
                <a:latin typeface="Times New Roman" pitchFamily="18" charset="0"/>
                <a:cs typeface="Times New Roman" pitchFamily="18" charset="0"/>
              </a:rPr>
              <a:t>300.000₮</a:t>
            </a:r>
            <a:r>
              <a:rPr lang="mn-MN" b="1" dirty="0" smtClean="0">
                <a:latin typeface="Times New Roman" pitchFamily="18" charset="0"/>
                <a:cs typeface="Times New Roman" pitchFamily="18" charset="0"/>
              </a:rPr>
              <a:t>  торгоно</a:t>
            </a:r>
            <a:r>
              <a:rPr lang="mn-MN" b="1" dirty="0">
                <a:latin typeface="Times New Roman" pitchFamily="18" charset="0"/>
                <a:cs typeface="Times New Roman" pitchFamily="18" charset="0"/>
              </a:rPr>
              <a:t>.</a:t>
            </a:r>
            <a:endParaRPr lang="en-US" b="1" dirty="0">
              <a:latin typeface="Times New Roman" pitchFamily="18" charset="0"/>
              <a:cs typeface="Times New Roman" pitchFamily="18" charset="0"/>
            </a:endParaRPr>
          </a:p>
          <a:p>
            <a:pPr algn="just"/>
            <a:r>
              <a:rPr lang="mn-MN" dirty="0">
                <a:latin typeface="Times New Roman" pitchFamily="18" charset="0"/>
                <a:cs typeface="Times New Roman" pitchFamily="18" charset="0"/>
              </a:rPr>
              <a:t>Хүүхдийн бие махбодод халдсан, эсхүл үл хайхарсан, эсхүл хүүхдийн дэргэд архидан согтуурсан, мансуурсан, хүчирхийлэл үйлдсэн нь эрүүгийн хариуцлага хүлээлгэхээргүй бол </a:t>
            </a:r>
            <a:endParaRPr lang="en-US" dirty="0">
              <a:latin typeface="Times New Roman" pitchFamily="18" charset="0"/>
              <a:cs typeface="Times New Roman" pitchFamily="18" charset="0"/>
            </a:endParaRPr>
          </a:p>
          <a:p>
            <a:pPr marL="0" indent="0" algn="r">
              <a:buNone/>
            </a:pPr>
            <a:r>
              <a:rPr lang="mn-MN" b="1" dirty="0">
                <a:latin typeface="Times New Roman" pitchFamily="18" charset="0"/>
                <a:cs typeface="Times New Roman" pitchFamily="18" charset="0"/>
              </a:rPr>
              <a:t>хүнийг </a:t>
            </a:r>
            <a:r>
              <a:rPr lang="mn-MN" b="1" dirty="0" smtClean="0">
                <a:solidFill>
                  <a:srgbClr val="FF0000"/>
                </a:solidFill>
                <a:latin typeface="Times New Roman" pitchFamily="18" charset="0"/>
                <a:cs typeface="Times New Roman" pitchFamily="18" charset="0"/>
              </a:rPr>
              <a:t>300.000₮</a:t>
            </a:r>
            <a:r>
              <a:rPr lang="mn-MN" b="1" dirty="0" smtClean="0">
                <a:latin typeface="Times New Roman" pitchFamily="18" charset="0"/>
                <a:cs typeface="Times New Roman" pitchFamily="18" charset="0"/>
              </a:rPr>
              <a:t>  торгоно</a:t>
            </a:r>
            <a:r>
              <a:rPr lang="mn-MN" b="1" dirty="0">
                <a:latin typeface="Times New Roman" pitchFamily="18" charset="0"/>
                <a:cs typeface="Times New Roman" pitchFamily="18" charset="0"/>
              </a:rPr>
              <a:t>.</a:t>
            </a:r>
            <a:endParaRPr lang="en-US" b="1"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15568961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975360"/>
          </a:xfrm>
        </p:spPr>
        <p:txBody>
          <a:bodyPr>
            <a:normAutofit/>
          </a:bodyPr>
          <a:lstStyle/>
          <a:p>
            <a:pPr algn="ctr"/>
            <a:r>
              <a:rPr lang="mn-MN" sz="3600" b="0" dirty="0" smtClean="0">
                <a:solidFill>
                  <a:schemeClr val="tx1"/>
                </a:solidFill>
                <a:latin typeface="Times New Roman" pitchFamily="18" charset="0"/>
                <a:cs typeface="Times New Roman" pitchFamily="18" charset="0"/>
              </a:rPr>
              <a:t>Гүтгэх</a:t>
            </a:r>
            <a:endParaRPr lang="en-US" sz="3600" b="0"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0" indent="0">
              <a:buNone/>
            </a:pPr>
            <a:r>
              <a:rPr lang="mn-MN" sz="2400" dirty="0" smtClean="0">
                <a:latin typeface="Times New Roman" pitchFamily="18" charset="0"/>
                <a:cs typeface="Times New Roman" pitchFamily="18" charset="0"/>
              </a:rPr>
              <a:t>    Хүний </a:t>
            </a:r>
            <a:r>
              <a:rPr lang="mn-MN" sz="2400" dirty="0">
                <a:latin typeface="Times New Roman" pitchFamily="18" charset="0"/>
                <a:cs typeface="Times New Roman" pitchFamily="18" charset="0"/>
              </a:rPr>
              <a:t>нэр төр, алдар хүнд, хуулийн этгээдийн ажил хэргийн нэр хүндийг гутаан доромжилсон худал мэдээллийг нийтэд дэлгэсэн, эсхүл мэдээллийн хэрэгсэл, нийтийн сүлжээгээр тараасан бол</a:t>
            </a:r>
            <a:endParaRPr lang="mn-MN" sz="2200" b="1" dirty="0" smtClean="0">
              <a:latin typeface="Times New Roman" pitchFamily="18" charset="0"/>
              <a:cs typeface="Times New Roman" pitchFamily="18" charset="0"/>
            </a:endParaRPr>
          </a:p>
          <a:p>
            <a:pPr marL="0" indent="0" algn="r">
              <a:buNone/>
            </a:pPr>
            <a:r>
              <a:rPr lang="mn-MN" sz="2200" dirty="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pPr marL="0" indent="0" algn="ctr">
              <a:buNone/>
            </a:pPr>
            <a:endParaRPr lang="mn-MN" sz="2200" b="1" dirty="0">
              <a:latin typeface="Times New Roman" pitchFamily="18" charset="0"/>
              <a:cs typeface="Times New Roman" pitchFamily="18" charset="0"/>
            </a:endParaRPr>
          </a:p>
          <a:p>
            <a:pPr marL="0" indent="0">
              <a:buNone/>
            </a:pPr>
            <a:r>
              <a:rPr lang="mn-MN" sz="2400" dirty="0" smtClean="0">
                <a:latin typeface="Times New Roman" pitchFamily="18" charset="0"/>
                <a:cs typeface="Times New Roman" pitchFamily="18" charset="0"/>
              </a:rPr>
              <a:t>                          </a:t>
            </a:r>
            <a:r>
              <a:rPr lang="mn-MN" sz="2200" b="1" dirty="0" smtClean="0">
                <a:latin typeface="Times New Roman" pitchFamily="18" charset="0"/>
                <a:cs typeface="Times New Roman" pitchFamily="18" charset="0"/>
              </a:rPr>
              <a:t>                      </a:t>
            </a:r>
            <a:r>
              <a:rPr lang="mn-MN" sz="2200" b="1" dirty="0">
                <a:latin typeface="Times New Roman" pitchFamily="18" charset="0"/>
                <a:cs typeface="Times New Roman" pitchFamily="18" charset="0"/>
              </a:rPr>
              <a:t>Х</a:t>
            </a:r>
            <a:r>
              <a:rPr lang="mn-MN" sz="2200" b="1" dirty="0" smtClean="0">
                <a:latin typeface="Times New Roman" pitchFamily="18" charset="0"/>
                <a:cs typeface="Times New Roman" pitchFamily="18" charset="0"/>
              </a:rPr>
              <a:t>үнийг </a:t>
            </a:r>
            <a:r>
              <a:rPr lang="mn-MN" sz="2200" b="1" dirty="0" smtClean="0">
                <a:solidFill>
                  <a:srgbClr val="FF0000"/>
                </a:solidFill>
                <a:latin typeface="Times New Roman" pitchFamily="18" charset="0"/>
                <a:cs typeface="Times New Roman" pitchFamily="18" charset="0"/>
              </a:rPr>
              <a:t>2.000.000₮ </a:t>
            </a:r>
            <a:r>
              <a:rPr lang="mn-MN" sz="2200" b="1" dirty="0" smtClean="0">
                <a:latin typeface="Times New Roman" pitchFamily="18" charset="0"/>
                <a:cs typeface="Times New Roman" pitchFamily="18" charset="0"/>
              </a:rPr>
              <a:t>торгоно</a:t>
            </a:r>
          </a:p>
          <a:p>
            <a:pPr marL="0" indent="0" algn="r">
              <a:buNone/>
            </a:pPr>
            <a:endParaRPr lang="en-US" sz="2200" b="1" dirty="0">
              <a:latin typeface="Times New Roman" pitchFamily="18" charset="0"/>
              <a:cs typeface="Times New Roman" pitchFamily="18" charset="0"/>
            </a:endParaRPr>
          </a:p>
          <a:p>
            <a:pPr marL="0" indent="0" algn="just">
              <a:buNone/>
            </a:pPr>
            <a:endParaRPr lang="en-US" sz="2200" dirty="0">
              <a:latin typeface="Times New Roman" pitchFamily="18" charset="0"/>
              <a:cs typeface="Times New Roman" pitchFamily="18" charset="0"/>
            </a:endParaRPr>
          </a:p>
        </p:txBody>
      </p:sp>
      <p:pic>
        <p:nvPicPr>
          <p:cNvPr id="8194" name="Picture 2" descr="C:\Users\Bayantumen\Pictures\images (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1413" y="3048000"/>
            <a:ext cx="3124200" cy="30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77551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mn-MN" sz="3200" b="0" dirty="0" smtClean="0">
                <a:solidFill>
                  <a:schemeClr val="tx1"/>
                </a:solidFill>
                <a:latin typeface="Times New Roman" pitchFamily="18" charset="0"/>
                <a:cs typeface="Times New Roman" pitchFamily="18" charset="0"/>
              </a:rPr>
              <a:t>Эд хөрөнгө устгах, гэмтээх</a:t>
            </a:r>
            <a:endParaRPr lang="en-US" sz="3200" b="0"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mn-MN" sz="2200" dirty="0" smtClean="0">
                <a:latin typeface="Times New Roman" pitchFamily="18" charset="0"/>
                <a:cs typeface="Times New Roman" pitchFamily="18" charset="0"/>
              </a:rPr>
              <a:t>Бусдын </a:t>
            </a:r>
            <a:r>
              <a:rPr lang="mn-MN" sz="2200" dirty="0">
                <a:latin typeface="Times New Roman" pitchFamily="18" charset="0"/>
                <a:cs typeface="Times New Roman" pitchFamily="18" charset="0"/>
              </a:rPr>
              <a:t>эд хөрөнгийг хууль бусаар устгасан, гэмтээсэн нь эрүүгийн хариуцлага хүлээлгэхээргүй бол</a:t>
            </a:r>
            <a:endParaRPr lang="en-US" sz="2200" dirty="0">
              <a:latin typeface="Times New Roman" pitchFamily="18" charset="0"/>
              <a:cs typeface="Times New Roman" pitchFamily="18" charset="0"/>
            </a:endParaRPr>
          </a:p>
          <a:p>
            <a:pPr marL="0" indent="0" algn="r">
              <a:buNone/>
            </a:pPr>
            <a:r>
              <a:rPr lang="mn-MN" sz="2200" b="1" dirty="0">
                <a:latin typeface="Times New Roman" pitchFamily="18" charset="0"/>
                <a:cs typeface="Times New Roman" pitchFamily="18" charset="0"/>
              </a:rPr>
              <a:t>х</a:t>
            </a:r>
            <a:r>
              <a:rPr lang="mn-MN" sz="2200" b="1" dirty="0" smtClean="0">
                <a:latin typeface="Times New Roman" pitchFamily="18" charset="0"/>
                <a:cs typeface="Times New Roman" pitchFamily="18" charset="0"/>
              </a:rPr>
              <a:t>үнийг </a:t>
            </a:r>
            <a:r>
              <a:rPr lang="mn-MN" sz="2200" b="1" dirty="0" smtClean="0">
                <a:solidFill>
                  <a:srgbClr val="FF0000"/>
                </a:solidFill>
                <a:latin typeface="Times New Roman" pitchFamily="18" charset="0"/>
                <a:cs typeface="Times New Roman" pitchFamily="18" charset="0"/>
              </a:rPr>
              <a:t>200.000₮</a:t>
            </a:r>
            <a:r>
              <a:rPr lang="mn-MN" sz="2200" b="1" dirty="0" smtClean="0">
                <a:latin typeface="Times New Roman" pitchFamily="18" charset="0"/>
                <a:cs typeface="Times New Roman" pitchFamily="18" charset="0"/>
              </a:rPr>
              <a:t> торгоно</a:t>
            </a:r>
            <a:r>
              <a:rPr lang="mn-MN" sz="2200" b="1" dirty="0">
                <a:latin typeface="Times New Roman" pitchFamily="18" charset="0"/>
                <a:cs typeface="Times New Roman" pitchFamily="18" charset="0"/>
              </a:rPr>
              <a:t>.</a:t>
            </a:r>
            <a:endParaRPr lang="en-US" sz="2200" b="1" dirty="0">
              <a:latin typeface="Times New Roman" pitchFamily="18" charset="0"/>
              <a:cs typeface="Times New Roman" pitchFamily="18" charset="0"/>
            </a:endParaRPr>
          </a:p>
          <a:p>
            <a:pPr algn="just"/>
            <a:endParaRPr lang="en-US" sz="2200" dirty="0">
              <a:latin typeface="Times New Roman" pitchFamily="18" charset="0"/>
              <a:cs typeface="Times New Roman" pitchFamily="18" charset="0"/>
            </a:endParaRPr>
          </a:p>
        </p:txBody>
      </p:sp>
    </p:spTree>
    <p:extLst>
      <p:ext uri="{BB962C8B-B14F-4D97-AF65-F5344CB8AC3E}">
        <p14:creationId xmlns:p14="http://schemas.microsoft.com/office/powerpoint/2010/main" val="27772167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mn-MN" sz="2400" b="0" dirty="0" smtClean="0">
                <a:solidFill>
                  <a:schemeClr val="tx1"/>
                </a:solidFill>
                <a:latin typeface="Times New Roman" pitchFamily="18" charset="0"/>
                <a:cs typeface="Times New Roman" pitchFamily="18" charset="0"/>
              </a:rPr>
              <a:t>Төрийн </a:t>
            </a:r>
            <a:r>
              <a:rPr lang="mn-MN" sz="2400" b="0" dirty="0">
                <a:solidFill>
                  <a:schemeClr val="tx1"/>
                </a:solidFill>
                <a:latin typeface="Times New Roman" pitchFamily="18" charset="0"/>
                <a:cs typeface="Times New Roman" pitchFamily="18" charset="0"/>
              </a:rPr>
              <a:t>албан тушаалтны шийдвэрийг үл биелүүлэх, үйл ажиллагаанд нь саад </a:t>
            </a:r>
            <a:r>
              <a:rPr lang="mn-MN" sz="2400" b="0" dirty="0" smtClean="0">
                <a:solidFill>
                  <a:schemeClr val="tx1"/>
                </a:solidFill>
                <a:latin typeface="Times New Roman" pitchFamily="18" charset="0"/>
                <a:cs typeface="Times New Roman" pitchFamily="18" charset="0"/>
              </a:rPr>
              <a:t>учруулах</a:t>
            </a:r>
            <a:endParaRPr lang="en-US" sz="2400" b="0"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mn-MN" sz="2200" dirty="0" smtClean="0">
                <a:latin typeface="Times New Roman" pitchFamily="18" charset="0"/>
                <a:cs typeface="Times New Roman" pitchFamily="18" charset="0"/>
              </a:rPr>
              <a:t>Төрийн </a:t>
            </a:r>
            <a:r>
              <a:rPr lang="mn-MN" sz="2200" dirty="0">
                <a:latin typeface="Times New Roman" pitchFamily="18" charset="0"/>
                <a:cs typeface="Times New Roman" pitchFamily="18" charset="0"/>
              </a:rPr>
              <a:t>албан хаагчийг хуулиар хүлээсэн үүргээ биелүүлэх зорилгоор тавьсан хууль ёсны шаардлагыг </a:t>
            </a:r>
            <a:r>
              <a:rPr lang="mn-MN" sz="2200" dirty="0" smtClean="0">
                <a:latin typeface="Times New Roman" pitchFamily="18" charset="0"/>
                <a:cs typeface="Times New Roman" pitchFamily="18" charset="0"/>
              </a:rPr>
              <a:t>биелүүлээгүй  </a:t>
            </a:r>
          </a:p>
          <a:p>
            <a:pPr algn="just"/>
            <a:r>
              <a:rPr lang="mn-MN" sz="2200" dirty="0">
                <a:latin typeface="Times New Roman" pitchFamily="18" charset="0"/>
                <a:cs typeface="Times New Roman" pitchFamily="18" charset="0"/>
              </a:rPr>
              <a:t>Б</a:t>
            </a:r>
            <a:r>
              <a:rPr lang="mn-MN" sz="2200" dirty="0" smtClean="0">
                <a:latin typeface="Times New Roman" pitchFamily="18" charset="0"/>
                <a:cs typeface="Times New Roman" pitchFamily="18" charset="0"/>
              </a:rPr>
              <a:t>иелүүлэхгүй </a:t>
            </a:r>
            <a:r>
              <a:rPr lang="mn-MN" sz="2200" dirty="0">
                <a:latin typeface="Times New Roman" pitchFamily="18" charset="0"/>
                <a:cs typeface="Times New Roman" pitchFamily="18" charset="0"/>
              </a:rPr>
              <a:t>байхыг бусдад </a:t>
            </a:r>
            <a:r>
              <a:rPr lang="mn-MN" sz="2200" dirty="0" smtClean="0">
                <a:latin typeface="Times New Roman" pitchFamily="18" charset="0"/>
                <a:cs typeface="Times New Roman" pitchFamily="18" charset="0"/>
              </a:rPr>
              <a:t>уриалсан </a:t>
            </a:r>
          </a:p>
          <a:p>
            <a:pPr algn="just"/>
            <a:r>
              <a:rPr lang="mn-MN" sz="2200" dirty="0">
                <a:latin typeface="Times New Roman" pitchFamily="18" charset="0"/>
                <a:cs typeface="Times New Roman" pitchFamily="18" charset="0"/>
              </a:rPr>
              <a:t>Х</a:t>
            </a:r>
            <a:r>
              <a:rPr lang="mn-MN" sz="2200" dirty="0" smtClean="0">
                <a:latin typeface="Times New Roman" pitchFamily="18" charset="0"/>
                <a:cs typeface="Times New Roman" pitchFamily="18" charset="0"/>
              </a:rPr>
              <a:t>ууль </a:t>
            </a:r>
            <a:r>
              <a:rPr lang="mn-MN" sz="2200" dirty="0">
                <a:latin typeface="Times New Roman" pitchFamily="18" charset="0"/>
                <a:cs typeface="Times New Roman" pitchFamily="18" charset="0"/>
              </a:rPr>
              <a:t>ёсны дагуу шаардсан холбогдох мэдээ, мэдээллийг цаг хугацаанд нь гаргаж </a:t>
            </a:r>
            <a:r>
              <a:rPr lang="mn-MN" sz="2200" dirty="0" smtClean="0">
                <a:latin typeface="Times New Roman" pitchFamily="18" charset="0"/>
                <a:cs typeface="Times New Roman" pitchFamily="18" charset="0"/>
              </a:rPr>
              <a:t>өгөөгүй</a:t>
            </a:r>
          </a:p>
          <a:p>
            <a:pPr algn="just"/>
            <a:r>
              <a:rPr lang="mn-MN" sz="2200" dirty="0">
                <a:latin typeface="Times New Roman" pitchFamily="18" charset="0"/>
                <a:cs typeface="Times New Roman" pitchFamily="18" charset="0"/>
              </a:rPr>
              <a:t>С</a:t>
            </a:r>
            <a:r>
              <a:rPr lang="mn-MN" sz="2200" dirty="0" smtClean="0">
                <a:latin typeface="Times New Roman" pitchFamily="18" charset="0"/>
                <a:cs typeface="Times New Roman" pitchFamily="18" charset="0"/>
              </a:rPr>
              <a:t>анаатайгаар </a:t>
            </a:r>
            <a:r>
              <a:rPr lang="mn-MN" sz="2200" dirty="0">
                <a:latin typeface="Times New Roman" pitchFamily="18" charset="0"/>
                <a:cs typeface="Times New Roman" pitchFamily="18" charset="0"/>
              </a:rPr>
              <a:t>худал мэдээлэл өгсөн, эсхүл төөрөгдүүлсэн, хийсэн үйл ажиллагаанд нь саад учруулсан, эсхүл хөндлөнгөөс нөлөөлөхийг оролдсон бол </a:t>
            </a:r>
            <a:endParaRPr lang="en-US" sz="2200" dirty="0">
              <a:latin typeface="Times New Roman" pitchFamily="18" charset="0"/>
              <a:cs typeface="Times New Roman" pitchFamily="18" charset="0"/>
            </a:endParaRPr>
          </a:p>
          <a:p>
            <a:pPr marL="0" indent="0" algn="r">
              <a:buNone/>
            </a:pPr>
            <a:r>
              <a:rPr lang="mn-MN" sz="2200" b="1" dirty="0">
                <a:latin typeface="Times New Roman" pitchFamily="18" charset="0"/>
                <a:cs typeface="Times New Roman" pitchFamily="18" charset="0"/>
              </a:rPr>
              <a:t>хүнийг </a:t>
            </a:r>
            <a:r>
              <a:rPr lang="mn-MN" sz="2200" b="1" dirty="0" smtClean="0">
                <a:solidFill>
                  <a:srgbClr val="FF0000"/>
                </a:solidFill>
                <a:latin typeface="Times New Roman" pitchFamily="18" charset="0"/>
                <a:cs typeface="Times New Roman" pitchFamily="18" charset="0"/>
              </a:rPr>
              <a:t>50.000₮</a:t>
            </a:r>
            <a:r>
              <a:rPr lang="mn-MN" sz="2200" b="1" dirty="0" smtClean="0">
                <a:latin typeface="Times New Roman" pitchFamily="18" charset="0"/>
                <a:cs typeface="Times New Roman" pitchFamily="18" charset="0"/>
              </a:rPr>
              <a:t>, </a:t>
            </a:r>
            <a:r>
              <a:rPr lang="mn-MN" sz="2200" b="1" dirty="0">
                <a:latin typeface="Times New Roman" pitchFamily="18" charset="0"/>
                <a:cs typeface="Times New Roman" pitchFamily="18" charset="0"/>
              </a:rPr>
              <a:t>хуулийн этгээдийг </a:t>
            </a:r>
            <a:r>
              <a:rPr lang="mn-MN" sz="2200" b="1" dirty="0" smtClean="0">
                <a:solidFill>
                  <a:srgbClr val="FF0000"/>
                </a:solidFill>
                <a:latin typeface="Times New Roman" pitchFamily="18" charset="0"/>
                <a:cs typeface="Times New Roman" pitchFamily="18" charset="0"/>
              </a:rPr>
              <a:t>500.000 ₮</a:t>
            </a:r>
            <a:r>
              <a:rPr lang="mn-MN" sz="2200" b="1" dirty="0" smtClean="0">
                <a:latin typeface="Times New Roman" pitchFamily="18" charset="0"/>
                <a:cs typeface="Times New Roman" pitchFamily="18" charset="0"/>
              </a:rPr>
              <a:t> торгоно</a:t>
            </a:r>
            <a:r>
              <a:rPr lang="mn-MN" sz="2200" b="1" dirty="0">
                <a:latin typeface="Times New Roman" pitchFamily="18" charset="0"/>
                <a:cs typeface="Times New Roman" pitchFamily="18" charset="0"/>
              </a:rPr>
              <a:t>.</a:t>
            </a:r>
            <a:endParaRPr lang="en-US" sz="2200" b="1" dirty="0">
              <a:latin typeface="Times New Roman" pitchFamily="18" charset="0"/>
              <a:cs typeface="Times New Roman" pitchFamily="18" charset="0"/>
            </a:endParaRPr>
          </a:p>
          <a:p>
            <a:pPr algn="just"/>
            <a:endParaRPr lang="en-US" sz="2200" dirty="0">
              <a:latin typeface="Times New Roman" pitchFamily="18" charset="0"/>
              <a:cs typeface="Times New Roman" pitchFamily="18" charset="0"/>
            </a:endParaRPr>
          </a:p>
        </p:txBody>
      </p:sp>
    </p:spTree>
    <p:extLst>
      <p:ext uri="{BB962C8B-B14F-4D97-AF65-F5344CB8AC3E}">
        <p14:creationId xmlns:p14="http://schemas.microsoft.com/office/powerpoint/2010/main" val="20834498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endParaRPr lang="en-US" b="0"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7543800" cy="5084136"/>
          </a:xfrm>
        </p:spPr>
        <p:txBody>
          <a:bodyPr>
            <a:noAutofit/>
          </a:bodyPr>
          <a:lstStyle/>
          <a:p>
            <a:pPr algn="just"/>
            <a:endParaRPr lang="mn-MN" sz="2200" dirty="0" smtClean="0">
              <a:latin typeface="Times New Roman" pitchFamily="18" charset="0"/>
              <a:cs typeface="Times New Roman" pitchFamily="18" charset="0"/>
            </a:endParaRPr>
          </a:p>
          <a:p>
            <a:pPr algn="just"/>
            <a:endParaRPr lang="mn-MN" sz="2200" dirty="0">
              <a:latin typeface="Times New Roman" pitchFamily="18" charset="0"/>
              <a:cs typeface="Times New Roman" pitchFamily="18" charset="0"/>
            </a:endParaRPr>
          </a:p>
          <a:p>
            <a:pPr algn="just"/>
            <a:endParaRPr lang="mn-MN" sz="2200" dirty="0" smtClean="0">
              <a:latin typeface="Times New Roman" pitchFamily="18" charset="0"/>
              <a:cs typeface="Times New Roman" pitchFamily="18" charset="0"/>
            </a:endParaRPr>
          </a:p>
          <a:p>
            <a:pPr algn="just"/>
            <a:endParaRPr lang="mn-MN" sz="2200" dirty="0">
              <a:latin typeface="Times New Roman" pitchFamily="18" charset="0"/>
              <a:cs typeface="Times New Roman" pitchFamily="18" charset="0"/>
            </a:endParaRPr>
          </a:p>
          <a:p>
            <a:pPr algn="just"/>
            <a:r>
              <a:rPr lang="mn-MN" sz="2200" dirty="0" smtClean="0">
                <a:latin typeface="Times New Roman" pitchFamily="18" charset="0"/>
                <a:cs typeface="Times New Roman" pitchFamily="18" charset="0"/>
              </a:rPr>
              <a:t>ЫЁО</a:t>
            </a:r>
          </a:p>
          <a:p>
            <a:pPr marL="0" indent="0" algn="just">
              <a:buNone/>
            </a:pPr>
            <a:endParaRPr lang="mn-MN" sz="2200" dirty="0">
              <a:latin typeface="Times New Roman" pitchFamily="18" charset="0"/>
              <a:cs typeface="Times New Roman" pitchFamily="18" charset="0"/>
            </a:endParaRPr>
          </a:p>
          <a:p>
            <a:pPr marL="0" indent="0" algn="just">
              <a:buNone/>
            </a:pPr>
            <a:r>
              <a:rPr lang="mn-MN" sz="2200" b="1" dirty="0" smtClean="0">
                <a:latin typeface="Times New Roman" pitchFamily="18" charset="0"/>
                <a:cs typeface="Times New Roman" pitchFamily="18" charset="0"/>
              </a:rPr>
              <a:t>                                                            </a:t>
            </a:r>
            <a:r>
              <a:rPr lang="mn-MN" sz="1800" b="1" dirty="0" smtClean="0">
                <a:latin typeface="Times New Roman" pitchFamily="18" charset="0"/>
                <a:cs typeface="Times New Roman" pitchFamily="18" charset="0"/>
              </a:rPr>
              <a:t>Хүнийг </a:t>
            </a:r>
            <a:r>
              <a:rPr lang="mn-MN" sz="1800" b="1" dirty="0" smtClean="0">
                <a:solidFill>
                  <a:srgbClr val="FF0000"/>
                </a:solidFill>
                <a:latin typeface="Times New Roman" pitchFamily="18" charset="0"/>
                <a:cs typeface="Times New Roman" pitchFamily="18" charset="0"/>
              </a:rPr>
              <a:t>50.000₮</a:t>
            </a:r>
            <a:r>
              <a:rPr lang="mn-MN" sz="1800" b="1" dirty="0" smtClean="0">
                <a:latin typeface="Times New Roman" pitchFamily="18" charset="0"/>
                <a:cs typeface="Times New Roman" pitchFamily="18" charset="0"/>
              </a:rPr>
              <a:t>  торгоно</a:t>
            </a:r>
            <a:r>
              <a:rPr lang="mn-MN" sz="2200" b="1" dirty="0" smtClean="0">
                <a:latin typeface="Times New Roman" pitchFamily="18" charset="0"/>
                <a:cs typeface="Times New Roman" pitchFamily="18" charset="0"/>
              </a:rPr>
              <a:t>.</a:t>
            </a:r>
          </a:p>
          <a:p>
            <a:pPr marL="0" indent="0" algn="just">
              <a:buNone/>
            </a:pPr>
            <a:r>
              <a:rPr lang="mn-MN" sz="2200" b="1" dirty="0">
                <a:latin typeface="Times New Roman" pitchFamily="18" charset="0"/>
                <a:cs typeface="Times New Roman" pitchFamily="18" charset="0"/>
              </a:rPr>
              <a:t> </a:t>
            </a:r>
            <a:r>
              <a:rPr lang="mn-MN" sz="2200" b="1" dirty="0" smtClean="0">
                <a:latin typeface="Times New Roman" pitchFamily="18" charset="0"/>
                <a:cs typeface="Times New Roman" pitchFamily="18" charset="0"/>
              </a:rPr>
              <a:t> </a:t>
            </a:r>
            <a:r>
              <a:rPr lang="mn-MN" sz="2200" dirty="0" smtClean="0">
                <a:latin typeface="Times New Roman" pitchFamily="18" charset="0"/>
                <a:cs typeface="Times New Roman" pitchFamily="18" charset="0"/>
              </a:rPr>
              <a:t> </a:t>
            </a:r>
            <a:r>
              <a:rPr lang="mn-MN" sz="1800" dirty="0">
                <a:latin typeface="Times New Roman" pitchFamily="18" charset="0"/>
                <a:cs typeface="Times New Roman" pitchFamily="18" charset="0"/>
              </a:rPr>
              <a:t>Гэмт хэрэгтэй тэмцэх, олон нийтийн аюулгүй байдлыг хангах, гамшгаас сэргийлэх, аврах, сэргээн босгох үйл ажиллагаа, эмнэлгийн түргэн тусламжид дуудлагаар явж байгаа тээврийн хэрэгслийн хөдөлгөөнд саад учруулсан, эсхүл санаатайгаар эсэргүүцсэн, эсхүл зам гарцыг хаасан бол учруулсан хохирол, нөхөн төлбөрийг гаргуулж </a:t>
            </a:r>
            <a:endParaRPr lang="en-US" sz="1800" dirty="0">
              <a:latin typeface="Times New Roman" pitchFamily="18" charset="0"/>
              <a:cs typeface="Times New Roman" pitchFamily="18" charset="0"/>
            </a:endParaRPr>
          </a:p>
          <a:p>
            <a:pPr marL="0" indent="0" algn="r">
              <a:buNone/>
            </a:pPr>
            <a:r>
              <a:rPr lang="mn-MN" sz="1800" b="1" dirty="0" smtClean="0">
                <a:latin typeface="Times New Roman" pitchFamily="18" charset="0"/>
                <a:cs typeface="Times New Roman" pitchFamily="18" charset="0"/>
              </a:rPr>
              <a:t>Хүнийг </a:t>
            </a:r>
            <a:r>
              <a:rPr lang="mn-MN" sz="1800" b="1" dirty="0" smtClean="0">
                <a:solidFill>
                  <a:srgbClr val="FF0000"/>
                </a:solidFill>
                <a:latin typeface="Times New Roman" pitchFamily="18" charset="0"/>
                <a:cs typeface="Times New Roman" pitchFamily="18" charset="0"/>
              </a:rPr>
              <a:t>300.000₮</a:t>
            </a:r>
            <a:r>
              <a:rPr lang="mn-MN" sz="1800" b="1" dirty="0" smtClean="0">
                <a:latin typeface="Times New Roman" pitchFamily="18" charset="0"/>
                <a:cs typeface="Times New Roman" pitchFamily="18" charset="0"/>
              </a:rPr>
              <a:t>, </a:t>
            </a:r>
            <a:endParaRPr lang="mn-MN" sz="1800" b="1" dirty="0">
              <a:latin typeface="Times New Roman" pitchFamily="18" charset="0"/>
              <a:cs typeface="Times New Roman" pitchFamily="18" charset="0"/>
            </a:endParaRPr>
          </a:p>
          <a:p>
            <a:pPr marL="0" indent="0" algn="r">
              <a:buNone/>
            </a:pPr>
            <a:r>
              <a:rPr lang="mn-MN" sz="1800" b="1" dirty="0" smtClean="0">
                <a:latin typeface="Times New Roman" pitchFamily="18" charset="0"/>
                <a:cs typeface="Times New Roman" pitchFamily="18" charset="0"/>
              </a:rPr>
              <a:t>Хуулийн </a:t>
            </a:r>
            <a:r>
              <a:rPr lang="mn-MN" sz="1800" b="1" dirty="0">
                <a:latin typeface="Times New Roman" pitchFamily="18" charset="0"/>
                <a:cs typeface="Times New Roman" pitchFamily="18" charset="0"/>
              </a:rPr>
              <a:t>этгээдийг </a:t>
            </a:r>
            <a:r>
              <a:rPr lang="mn-MN" sz="1800" b="1" dirty="0" smtClean="0">
                <a:solidFill>
                  <a:srgbClr val="FF0000"/>
                </a:solidFill>
                <a:latin typeface="Times New Roman" pitchFamily="18" charset="0"/>
                <a:cs typeface="Times New Roman" pitchFamily="18" charset="0"/>
              </a:rPr>
              <a:t>3.000.000₮</a:t>
            </a:r>
            <a:r>
              <a:rPr lang="mn-MN" sz="1800" b="1" dirty="0" smtClean="0">
                <a:latin typeface="Times New Roman" pitchFamily="18" charset="0"/>
                <a:cs typeface="Times New Roman" pitchFamily="18" charset="0"/>
              </a:rPr>
              <a:t> торгоно</a:t>
            </a:r>
            <a:endParaRPr lang="en-US" sz="1800" dirty="0">
              <a:latin typeface="Times New Roman" pitchFamily="18" charset="0"/>
              <a:cs typeface="Times New Roman" pitchFamily="18" charset="0"/>
            </a:endParaRPr>
          </a:p>
        </p:txBody>
      </p:sp>
      <p:pic>
        <p:nvPicPr>
          <p:cNvPr id="9218" name="Picture 2" descr="C:\Users\Bayantumen\Pictures\28741266_831392553728908_296922388_n.jpg"/>
          <p:cNvPicPr>
            <a:picLocks noChangeAspect="1" noChangeArrowheads="1"/>
          </p:cNvPicPr>
          <p:nvPr/>
        </p:nvPicPr>
        <p:blipFill rotWithShape="1">
          <a:blip r:embed="rId2">
            <a:extLst>
              <a:ext uri="{28A0092B-C50C-407E-A947-70E740481C1C}">
                <a14:useLocalDpi xmlns:a14="http://schemas.microsoft.com/office/drawing/2010/main" val="0"/>
              </a:ext>
            </a:extLst>
          </a:blip>
          <a:srcRect l="2899" t="14410" r="10439" b="25029"/>
          <a:stretch/>
        </p:blipFill>
        <p:spPr bwMode="auto">
          <a:xfrm>
            <a:off x="381000" y="228601"/>
            <a:ext cx="7345251" cy="3505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26723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mn-MN" b="0" dirty="0" smtClean="0">
                <a:solidFill>
                  <a:schemeClr val="tx1"/>
                </a:solidFill>
                <a:latin typeface="Times New Roman" pitchFamily="18" charset="0"/>
                <a:cs typeface="Times New Roman" pitchFamily="18" charset="0"/>
              </a:rPr>
              <a:t>Гэмт </a:t>
            </a:r>
            <a:r>
              <a:rPr lang="mn-MN" b="0" dirty="0">
                <a:solidFill>
                  <a:schemeClr val="tx1"/>
                </a:solidFill>
                <a:latin typeface="Times New Roman" pitchFamily="18" charset="0"/>
                <a:cs typeface="Times New Roman" pitchFamily="18" charset="0"/>
              </a:rPr>
              <a:t>хэргийг үл </a:t>
            </a:r>
            <a:r>
              <a:rPr lang="mn-MN" b="0" dirty="0" smtClean="0">
                <a:solidFill>
                  <a:schemeClr val="tx1"/>
                </a:solidFill>
                <a:latin typeface="Times New Roman" pitchFamily="18" charset="0"/>
                <a:cs typeface="Times New Roman" pitchFamily="18" charset="0"/>
              </a:rPr>
              <a:t>мэдээлэх</a:t>
            </a:r>
            <a:endParaRPr lang="en-US" b="0"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mn-MN" sz="2200" dirty="0" smtClean="0">
                <a:latin typeface="Times New Roman" pitchFamily="18" charset="0"/>
                <a:cs typeface="Times New Roman" pitchFamily="18" charset="0"/>
              </a:rPr>
              <a:t>Санаатай </a:t>
            </a:r>
            <a:r>
              <a:rPr lang="mn-MN" sz="2200" dirty="0">
                <a:latin typeface="Times New Roman" pitchFamily="18" charset="0"/>
                <a:cs typeface="Times New Roman" pitchFamily="18" charset="0"/>
              </a:rPr>
              <a:t>хүнд гэмт хэргийг үйлдэхээр бэлтгэж байгаа, эсхүл үйлдсэнийг лавтай мэдсэн атлаа эрх бүхий байгууллага, албан тушаалтанд мэдээлээгүй</a:t>
            </a:r>
            <a:endParaRPr lang="en-US" sz="2200" dirty="0">
              <a:latin typeface="Times New Roman" pitchFamily="18" charset="0"/>
              <a:cs typeface="Times New Roman" pitchFamily="18" charset="0"/>
            </a:endParaRPr>
          </a:p>
          <a:p>
            <a:pPr marL="0" indent="0" algn="r">
              <a:buNone/>
            </a:pPr>
            <a:r>
              <a:rPr lang="mn-MN" sz="2200" b="1" dirty="0">
                <a:latin typeface="Times New Roman" pitchFamily="18" charset="0"/>
                <a:cs typeface="Times New Roman" pitchFamily="18" charset="0"/>
              </a:rPr>
              <a:t>Хүнийг </a:t>
            </a:r>
            <a:r>
              <a:rPr lang="mn-MN" sz="2200" b="1" dirty="0" smtClean="0">
                <a:solidFill>
                  <a:srgbClr val="FF0000"/>
                </a:solidFill>
                <a:latin typeface="Times New Roman" pitchFamily="18" charset="0"/>
                <a:cs typeface="Times New Roman" pitchFamily="18" charset="0"/>
              </a:rPr>
              <a:t>500.000₮</a:t>
            </a:r>
            <a:r>
              <a:rPr lang="mn-MN" sz="2200" b="1" dirty="0" smtClean="0">
                <a:latin typeface="Times New Roman" pitchFamily="18" charset="0"/>
                <a:cs typeface="Times New Roman" pitchFamily="18" charset="0"/>
              </a:rPr>
              <a:t>, </a:t>
            </a:r>
          </a:p>
          <a:p>
            <a:pPr marL="0" indent="0" algn="r">
              <a:buNone/>
            </a:pPr>
            <a:r>
              <a:rPr lang="mn-MN" sz="2200" b="1" dirty="0" smtClean="0">
                <a:latin typeface="Times New Roman" pitchFamily="18" charset="0"/>
                <a:cs typeface="Times New Roman" pitchFamily="18" charset="0"/>
              </a:rPr>
              <a:t>хуулийн </a:t>
            </a:r>
            <a:r>
              <a:rPr lang="mn-MN" sz="2200" b="1" dirty="0">
                <a:latin typeface="Times New Roman" pitchFamily="18" charset="0"/>
                <a:cs typeface="Times New Roman" pitchFamily="18" charset="0"/>
              </a:rPr>
              <a:t>этгээдийг </a:t>
            </a:r>
            <a:r>
              <a:rPr lang="mn-MN" sz="2200" b="1" dirty="0" smtClean="0">
                <a:solidFill>
                  <a:srgbClr val="FF0000"/>
                </a:solidFill>
                <a:latin typeface="Times New Roman" pitchFamily="18" charset="0"/>
                <a:cs typeface="Times New Roman" pitchFamily="18" charset="0"/>
              </a:rPr>
              <a:t>5.000.000₮ </a:t>
            </a:r>
            <a:r>
              <a:rPr lang="mn-MN" sz="2200" b="1" dirty="0" smtClean="0">
                <a:latin typeface="Times New Roman" pitchFamily="18" charset="0"/>
                <a:cs typeface="Times New Roman" pitchFamily="18" charset="0"/>
              </a:rPr>
              <a:t>торгоно</a:t>
            </a:r>
            <a:r>
              <a:rPr lang="mn-MN" sz="2200" b="1" dirty="0">
                <a:latin typeface="Times New Roman" pitchFamily="18" charset="0"/>
                <a:cs typeface="Times New Roman" pitchFamily="18" charset="0"/>
              </a:rPr>
              <a:t>.</a:t>
            </a:r>
            <a:endParaRPr lang="en-US" sz="2200" b="1" dirty="0">
              <a:latin typeface="Times New Roman" pitchFamily="18" charset="0"/>
              <a:cs typeface="Times New Roman" pitchFamily="18" charset="0"/>
            </a:endParaRPr>
          </a:p>
          <a:p>
            <a:pPr algn="just"/>
            <a:endParaRPr lang="en-US" sz="2200" dirty="0">
              <a:latin typeface="Times New Roman" pitchFamily="18" charset="0"/>
              <a:cs typeface="Times New Roman" pitchFamily="18" charset="0"/>
            </a:endParaRPr>
          </a:p>
        </p:txBody>
      </p:sp>
    </p:spTree>
    <p:extLst>
      <p:ext uri="{BB962C8B-B14F-4D97-AF65-F5344CB8AC3E}">
        <p14:creationId xmlns:p14="http://schemas.microsoft.com/office/powerpoint/2010/main" val="165371464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mn-MN" sz="3200" b="0" dirty="0">
                <a:solidFill>
                  <a:schemeClr val="tx1"/>
                </a:solidFill>
                <a:latin typeface="Times New Roman" pitchFamily="18" charset="0"/>
                <a:cs typeface="Times New Roman" pitchFamily="18" charset="0"/>
              </a:rPr>
              <a:t>Гэмт хэргийг нуун </a:t>
            </a:r>
            <a:r>
              <a:rPr lang="mn-MN" sz="3200" b="0" dirty="0" smtClean="0">
                <a:solidFill>
                  <a:schemeClr val="tx1"/>
                </a:solidFill>
                <a:latin typeface="Times New Roman" pitchFamily="18" charset="0"/>
                <a:cs typeface="Times New Roman" pitchFamily="18" charset="0"/>
              </a:rPr>
              <a:t>далдлах</a:t>
            </a:r>
            <a:endParaRPr lang="en-US" sz="3200" b="0"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mn-MN" sz="2200" dirty="0" smtClean="0">
                <a:latin typeface="Times New Roman" pitchFamily="18" charset="0"/>
                <a:cs typeface="Times New Roman" pitchFamily="18" charset="0"/>
              </a:rPr>
              <a:t>Санаатай </a:t>
            </a:r>
            <a:r>
              <a:rPr lang="mn-MN" sz="2200" dirty="0">
                <a:latin typeface="Times New Roman" pitchFamily="18" charset="0"/>
                <a:cs typeface="Times New Roman" pitchFamily="18" charset="0"/>
              </a:rPr>
              <a:t>хүнд гэмт хэргийг урьдаас амлалгүйгээр нуун далдалсан бол </a:t>
            </a:r>
            <a:endParaRPr lang="en-US" sz="2200" dirty="0">
              <a:latin typeface="Times New Roman" pitchFamily="18" charset="0"/>
              <a:cs typeface="Times New Roman" pitchFamily="18" charset="0"/>
            </a:endParaRPr>
          </a:p>
          <a:p>
            <a:pPr marL="0" indent="0" algn="r">
              <a:buNone/>
            </a:pPr>
            <a:r>
              <a:rPr lang="mn-MN" sz="2200" b="1" dirty="0">
                <a:latin typeface="Times New Roman" pitchFamily="18" charset="0"/>
                <a:cs typeface="Times New Roman" pitchFamily="18" charset="0"/>
              </a:rPr>
              <a:t>хүнийг </a:t>
            </a:r>
            <a:r>
              <a:rPr lang="mn-MN" sz="2200" b="1" dirty="0" smtClean="0">
                <a:solidFill>
                  <a:srgbClr val="FF0000"/>
                </a:solidFill>
                <a:latin typeface="Times New Roman" pitchFamily="18" charset="0"/>
                <a:cs typeface="Times New Roman" pitchFamily="18" charset="0"/>
              </a:rPr>
              <a:t>750.000₮</a:t>
            </a:r>
            <a:r>
              <a:rPr lang="mn-MN" sz="2200" b="1" dirty="0" smtClean="0">
                <a:latin typeface="Times New Roman" pitchFamily="18" charset="0"/>
                <a:cs typeface="Times New Roman" pitchFamily="18" charset="0"/>
              </a:rPr>
              <a:t> </a:t>
            </a:r>
          </a:p>
          <a:p>
            <a:pPr marL="0" indent="0" algn="r">
              <a:buNone/>
            </a:pPr>
            <a:r>
              <a:rPr lang="mn-MN" sz="2200" b="1" dirty="0" smtClean="0">
                <a:latin typeface="Times New Roman" pitchFamily="18" charset="0"/>
                <a:cs typeface="Times New Roman" pitchFamily="18" charset="0"/>
              </a:rPr>
              <a:t>хуулийн </a:t>
            </a:r>
            <a:r>
              <a:rPr lang="mn-MN" sz="2200" b="1" dirty="0">
                <a:latin typeface="Times New Roman" pitchFamily="18" charset="0"/>
                <a:cs typeface="Times New Roman" pitchFamily="18" charset="0"/>
              </a:rPr>
              <a:t>этгээдийг </a:t>
            </a:r>
            <a:r>
              <a:rPr lang="mn-MN" sz="2200" b="1" dirty="0" smtClean="0">
                <a:solidFill>
                  <a:srgbClr val="FF0000"/>
                </a:solidFill>
                <a:latin typeface="Times New Roman" pitchFamily="18" charset="0"/>
                <a:cs typeface="Times New Roman" pitchFamily="18" charset="0"/>
              </a:rPr>
              <a:t>7.500.000₮</a:t>
            </a:r>
            <a:r>
              <a:rPr lang="mn-MN" sz="2200" b="1" dirty="0" smtClean="0">
                <a:latin typeface="Times New Roman" pitchFamily="18" charset="0"/>
                <a:cs typeface="Times New Roman" pitchFamily="18" charset="0"/>
              </a:rPr>
              <a:t> торгоно</a:t>
            </a:r>
            <a:r>
              <a:rPr lang="mn-MN" sz="2200" b="1" dirty="0">
                <a:latin typeface="Times New Roman" pitchFamily="18" charset="0"/>
                <a:cs typeface="Times New Roman" pitchFamily="18" charset="0"/>
              </a:rPr>
              <a:t>.</a:t>
            </a:r>
            <a:endParaRPr lang="en-US" sz="2200" b="1" dirty="0">
              <a:latin typeface="Times New Roman" pitchFamily="18" charset="0"/>
              <a:cs typeface="Times New Roman" pitchFamily="18" charset="0"/>
            </a:endParaRPr>
          </a:p>
          <a:p>
            <a:pPr marL="0" indent="0" algn="just">
              <a:buNone/>
            </a:pPr>
            <a:endParaRPr lang="en-US" sz="2200" dirty="0">
              <a:latin typeface="Times New Roman" pitchFamily="18" charset="0"/>
              <a:cs typeface="Times New Roman" pitchFamily="18" charset="0"/>
            </a:endParaRPr>
          </a:p>
        </p:txBody>
      </p:sp>
    </p:spTree>
    <p:extLst>
      <p:ext uri="{BB962C8B-B14F-4D97-AF65-F5344CB8AC3E}">
        <p14:creationId xmlns:p14="http://schemas.microsoft.com/office/powerpoint/2010/main" val="41380309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718"/>
            <a:ext cx="8001000" cy="1066482"/>
          </a:xfrm>
        </p:spPr>
        <p:txBody>
          <a:bodyPr>
            <a:normAutofit/>
          </a:bodyPr>
          <a:lstStyle/>
          <a:p>
            <a:r>
              <a:rPr lang="mn-MN" sz="2800" b="1" dirty="0" smtClean="0">
                <a:solidFill>
                  <a:schemeClr val="tx1"/>
                </a:solidFill>
                <a:latin typeface="Times New Roman" pitchFamily="18" charset="0"/>
                <a:cs typeface="Times New Roman" pitchFamily="18" charset="0"/>
              </a:rPr>
              <a:t> Цэргийн </a:t>
            </a:r>
            <a:r>
              <a:rPr lang="mn-MN" sz="2800" b="1" dirty="0">
                <a:solidFill>
                  <a:schemeClr val="tx1"/>
                </a:solidFill>
                <a:latin typeface="Times New Roman" pitchFamily="18" charset="0"/>
                <a:cs typeface="Times New Roman" pitchFamily="18" charset="0"/>
              </a:rPr>
              <a:t>албаны тухай хууль </a:t>
            </a:r>
            <a:r>
              <a:rPr lang="mn-MN" sz="2800" b="1" dirty="0" smtClean="0">
                <a:solidFill>
                  <a:schemeClr val="tx1"/>
                </a:solidFill>
                <a:latin typeface="Times New Roman" pitchFamily="18" charset="0"/>
                <a:cs typeface="Times New Roman" pitchFamily="18" charset="0"/>
              </a:rPr>
              <a:t>зөрчих</a:t>
            </a:r>
            <a:endParaRPr lang="en-US" sz="2800"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mn-MN" sz="2200" b="0" dirty="0" smtClean="0">
                <a:latin typeface="Times New Roman" pitchFamily="18" charset="0"/>
                <a:cs typeface="Times New Roman" pitchFamily="18" charset="0"/>
              </a:rPr>
              <a:t>           </a:t>
            </a:r>
            <a:endParaRPr lang="en-US" sz="2200" b="0" dirty="0" smtClean="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p:txBody>
      </p:sp>
      <p:pic>
        <p:nvPicPr>
          <p:cNvPr id="6146" name="Picture 2" descr="C:\Users\Bayantumen\Pictures\c0390d9b3498204a625c0355ddd9397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676400"/>
            <a:ext cx="4724400" cy="3044417"/>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5867400" y="2828836"/>
            <a:ext cx="2057400" cy="2585323"/>
          </a:xfrm>
          <a:prstGeom prst="rect">
            <a:avLst/>
          </a:prstGeom>
        </p:spPr>
        <p:txBody>
          <a:bodyPr wrap="square">
            <a:spAutoFit/>
          </a:bodyPr>
          <a:lstStyle/>
          <a:p>
            <a:r>
              <a:rPr lang="mn-MN" dirty="0">
                <a:latin typeface="Times New Roman" pitchFamily="18" charset="0"/>
                <a:cs typeface="Times New Roman" pitchFamily="18" charset="0"/>
              </a:rPr>
              <a:t>Зарлан дуудах мэдэгдэл авсан иргэн тогтоосон өдөр, цагт цэрэг татлагын байр, товлосон газарт хүндэтгэн үзэх шалтгаангүйгээр ирээгүй бол </a:t>
            </a:r>
            <a:endParaRPr lang="en-US" dirty="0"/>
          </a:p>
        </p:txBody>
      </p:sp>
      <p:sp>
        <p:nvSpPr>
          <p:cNvPr id="5" name="TextBox 4"/>
          <p:cNvSpPr txBox="1"/>
          <p:nvPr/>
        </p:nvSpPr>
        <p:spPr>
          <a:xfrm>
            <a:off x="990600" y="5229493"/>
            <a:ext cx="3962400" cy="369332"/>
          </a:xfrm>
          <a:prstGeom prst="rect">
            <a:avLst/>
          </a:prstGeom>
          <a:noFill/>
        </p:spPr>
        <p:txBody>
          <a:bodyPr wrap="square" rtlCol="0">
            <a:spAutoFit/>
          </a:bodyPr>
          <a:lstStyle/>
          <a:p>
            <a:r>
              <a:rPr lang="mn-MN" dirty="0" smtClean="0"/>
              <a:t>Хүнийг </a:t>
            </a:r>
            <a:r>
              <a:rPr lang="mn-MN" dirty="0" smtClean="0">
                <a:solidFill>
                  <a:srgbClr val="FF0000"/>
                </a:solidFill>
              </a:rPr>
              <a:t>150,000₮ </a:t>
            </a:r>
            <a:r>
              <a:rPr lang="mn-MN" dirty="0" smtClean="0"/>
              <a:t>торгоно.</a:t>
            </a:r>
            <a:endParaRPr lang="en-US" dirty="0"/>
          </a:p>
        </p:txBody>
      </p:sp>
    </p:spTree>
    <p:extLst>
      <p:ext uri="{BB962C8B-B14F-4D97-AF65-F5344CB8AC3E}">
        <p14:creationId xmlns:p14="http://schemas.microsoft.com/office/powerpoint/2010/main" val="79428411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718"/>
            <a:ext cx="7848600" cy="1371600"/>
          </a:xfrm>
        </p:spPr>
        <p:txBody>
          <a:bodyPr>
            <a:normAutofit/>
          </a:bodyPr>
          <a:lstStyle/>
          <a:p>
            <a:pPr algn="ctr"/>
            <a:r>
              <a:rPr lang="mn-MN" sz="3200" dirty="0" smtClean="0">
                <a:solidFill>
                  <a:schemeClr val="tx1"/>
                </a:solidFill>
                <a:latin typeface="Times New Roman" pitchFamily="18" charset="0"/>
                <a:cs typeface="Times New Roman" pitchFamily="18" charset="0"/>
              </a:rPr>
              <a:t>Хүн </a:t>
            </a:r>
            <a:r>
              <a:rPr lang="mn-MN" sz="3200" dirty="0">
                <a:solidFill>
                  <a:schemeClr val="tx1"/>
                </a:solidFill>
                <a:latin typeface="Times New Roman" pitchFamily="18" charset="0"/>
                <a:cs typeface="Times New Roman" pitchFamily="18" charset="0"/>
              </a:rPr>
              <a:t>ам, орон сууцны улсын тооллогын тухай хууль </a:t>
            </a:r>
            <a:r>
              <a:rPr lang="mn-MN" sz="3200" dirty="0" smtClean="0">
                <a:solidFill>
                  <a:schemeClr val="tx1"/>
                </a:solidFill>
                <a:latin typeface="Times New Roman" pitchFamily="18" charset="0"/>
                <a:cs typeface="Times New Roman" pitchFamily="18" charset="0"/>
              </a:rPr>
              <a:t>зөрчих</a:t>
            </a:r>
            <a:endParaRPr lang="en-US" sz="3200"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mn-MN" sz="2200" b="0" dirty="0" smtClean="0">
                <a:latin typeface="Times New Roman" pitchFamily="18" charset="0"/>
                <a:cs typeface="Times New Roman" pitchFamily="18" charset="0"/>
              </a:rPr>
              <a:t>Иргэн </a:t>
            </a:r>
            <a:r>
              <a:rPr lang="mn-MN" sz="2200" b="0" dirty="0">
                <a:latin typeface="Times New Roman" pitchFamily="18" charset="0"/>
                <a:cs typeface="Times New Roman" pitchFamily="18" charset="0"/>
              </a:rPr>
              <a:t>тооллогын асуулгад үнэн зөв, бүрэн хариулт өгөх, тооллогын ажилтныг байр, орон сууцандаа нэвтрүүлэх, тооллогод хамрагдсан тухай баримт бичиг тооллогын ажилтнаас авах үүргээ биелүүлээгүй бол </a:t>
            </a:r>
            <a:endParaRPr lang="en-US" sz="2200" b="0" dirty="0">
              <a:latin typeface="Times New Roman" pitchFamily="18" charset="0"/>
              <a:cs typeface="Times New Roman" pitchFamily="18" charset="0"/>
            </a:endParaRPr>
          </a:p>
          <a:p>
            <a:pPr algn="r"/>
            <a:r>
              <a:rPr lang="mn-MN" sz="2200" dirty="0" smtClean="0">
                <a:latin typeface="Times New Roman" pitchFamily="18" charset="0"/>
                <a:cs typeface="Times New Roman" pitchFamily="18" charset="0"/>
              </a:rPr>
              <a:t>Хүнийг </a:t>
            </a:r>
            <a:r>
              <a:rPr lang="mn-MN" sz="2200" dirty="0" smtClean="0">
                <a:solidFill>
                  <a:srgbClr val="FF0000"/>
                </a:solidFill>
                <a:latin typeface="Times New Roman" pitchFamily="18" charset="0"/>
                <a:cs typeface="Times New Roman" pitchFamily="18" charset="0"/>
              </a:rPr>
              <a:t>100,000 </a:t>
            </a:r>
            <a:r>
              <a:rPr lang="mn-MN" sz="2200" dirty="0">
                <a:solidFill>
                  <a:srgbClr val="FF0000"/>
                </a:solidFill>
                <a:latin typeface="Times New Roman" pitchFamily="18" charset="0"/>
                <a:cs typeface="Times New Roman" pitchFamily="18" charset="0"/>
              </a:rPr>
              <a:t>₮</a:t>
            </a:r>
            <a:r>
              <a:rPr lang="mn-MN" sz="2200" dirty="0" smtClean="0">
                <a:solidFill>
                  <a:srgbClr val="FF0000"/>
                </a:solidFill>
                <a:latin typeface="Times New Roman" pitchFamily="18" charset="0"/>
                <a:cs typeface="Times New Roman" pitchFamily="18" charset="0"/>
              </a:rPr>
              <a:t> </a:t>
            </a:r>
            <a:r>
              <a:rPr lang="mn-MN" sz="2200" dirty="0">
                <a:latin typeface="Times New Roman" pitchFamily="18" charset="0"/>
                <a:cs typeface="Times New Roman" pitchFamily="18" charset="0"/>
              </a:rPr>
              <a:t>торгоно.</a:t>
            </a:r>
            <a:endParaRPr lang="en-US" sz="2200" dirty="0">
              <a:latin typeface="Times New Roman" pitchFamily="18" charset="0"/>
              <a:cs typeface="Times New Roman" pitchFamily="18" charset="0"/>
            </a:endParaRPr>
          </a:p>
          <a:p>
            <a:pPr algn="just"/>
            <a:endParaRPr lang="en-US" sz="2200" b="0" dirty="0">
              <a:latin typeface="Times New Roman" pitchFamily="18" charset="0"/>
              <a:cs typeface="Times New Roman" pitchFamily="18" charset="0"/>
            </a:endParaRPr>
          </a:p>
          <a:p>
            <a:pPr algn="just"/>
            <a:endParaRPr lang="en-US" sz="2200" b="0" dirty="0">
              <a:latin typeface="Times New Roman" pitchFamily="18" charset="0"/>
              <a:cs typeface="Times New Roman" pitchFamily="18" charset="0"/>
            </a:endParaRPr>
          </a:p>
        </p:txBody>
      </p:sp>
    </p:spTree>
    <p:extLst>
      <p:ext uri="{BB962C8B-B14F-4D97-AF65-F5344CB8AC3E}">
        <p14:creationId xmlns:p14="http://schemas.microsoft.com/office/powerpoint/2010/main" val="14149529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5105400" cy="5440362"/>
          </a:xfrm>
        </p:spPr>
        <p:txBody>
          <a:bodyPr>
            <a:normAutofit/>
          </a:bodyPr>
          <a:lstStyle/>
          <a:p>
            <a:endParaRPr lang="en-US" dirty="0">
              <a:solidFill>
                <a:schemeClr val="accent2">
                  <a:lumMod val="75000"/>
                </a:schemeClr>
              </a:solidFill>
              <a:latin typeface="Times New Roman" pitchFamily="18" charset="0"/>
              <a:cs typeface="Times New Roman" pitchFamily="18" charset="0"/>
            </a:endParaRPr>
          </a:p>
        </p:txBody>
      </p:sp>
      <p:pic>
        <p:nvPicPr>
          <p:cNvPr id="1026" name="Picture 2" descr="C:\Users\Bayantumen\Pictures\hla-18-63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1" y="304800"/>
            <a:ext cx="7924800" cy="6172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3764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mn-MN" sz="3600" b="1" dirty="0" smtClean="0">
                <a:solidFill>
                  <a:schemeClr val="bg2">
                    <a:lumMod val="75000"/>
                  </a:schemeClr>
                </a:solidFill>
                <a:latin typeface="Times New Roman" pitchFamily="18" charset="0"/>
                <a:cs typeface="Times New Roman" pitchFamily="18" charset="0"/>
              </a:rPr>
              <a:t>Зөрчил гэж юу вэ?</a:t>
            </a:r>
            <a:endParaRPr lang="en-US" sz="3600" b="1" dirty="0">
              <a:solidFill>
                <a:schemeClr val="bg2">
                  <a:lumMod val="75000"/>
                </a:schemeClr>
              </a:solidFill>
              <a:latin typeface="Times New Roman" pitchFamily="18" charset="0"/>
              <a:cs typeface="Times New Roman" pitchFamily="18" charset="0"/>
            </a:endParaRPr>
          </a:p>
        </p:txBody>
      </p:sp>
      <p:sp>
        <p:nvSpPr>
          <p:cNvPr id="2" name="Content Placeholder 1"/>
          <p:cNvSpPr>
            <a:spLocks noGrp="1"/>
          </p:cNvSpPr>
          <p:nvPr>
            <p:ph idx="1"/>
          </p:nvPr>
        </p:nvSpPr>
        <p:spPr/>
        <p:txBody>
          <a:bodyPr>
            <a:normAutofit/>
          </a:bodyPr>
          <a:lstStyle/>
          <a:p>
            <a:pPr marL="114300" indent="0" algn="just">
              <a:buNone/>
            </a:pPr>
            <a:r>
              <a:rPr lang="mn-MN"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Хууль</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захиргааны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хэм</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хэмжээний</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актыг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зөрчсөн</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энэ</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хуульд</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шийтгэл</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оногдуулахаар</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заасан</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үйлдэл</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эс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үйлдэхүйг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зөрчил</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гэнэ</a:t>
            </a:r>
            <a:r>
              <a:rPr lang="en-US" sz="2400" dirty="0" smtClean="0">
                <a:latin typeface="Times New Roman" pitchFamily="18" charset="0"/>
                <a:cs typeface="Times New Roman" pitchFamily="18" charset="0"/>
              </a:rPr>
              <a:t>.</a:t>
            </a:r>
            <a:endParaRPr lang="mn-MN" sz="2400" dirty="0" smtClean="0">
              <a:latin typeface="Times New Roman" pitchFamily="18" charset="0"/>
              <a:cs typeface="Times New Roman" pitchFamily="18" charset="0"/>
            </a:endParaRPr>
          </a:p>
          <a:p>
            <a:pPr marL="114300" indent="0" algn="just">
              <a:buNone/>
            </a:pPr>
            <a:r>
              <a:rPr lang="mn-MN"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Хүн</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хуулийн</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этгээд</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нь</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хууль</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захиргааны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хэм</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хэмжээний</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актыг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биелүүлэх</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боломжтой</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байсан</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боловч</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түүнийг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биелүүлэх</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зохих</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арга</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хэмжээг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хэрэгжүүлээгүй</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бол</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зөрчил</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үйлдсэнд</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тооцно</a:t>
            </a:r>
            <a:r>
              <a:rPr lang="en-US" sz="2400" dirty="0" smtClean="0">
                <a:latin typeface="Times New Roman" pitchFamily="18" charset="0"/>
                <a:cs typeface="Times New Roman" pitchFamily="18" charset="0"/>
              </a:rPr>
              <a:t>.</a:t>
            </a:r>
            <a:endParaRPr lang="mn-MN" sz="2400" dirty="0" smtClean="0">
              <a:latin typeface="Times New Roman" pitchFamily="18" charset="0"/>
              <a:cs typeface="Times New Roman" pitchFamily="18" charset="0"/>
            </a:endParaRPr>
          </a:p>
          <a:p>
            <a:pPr marL="114300" indent="0" algn="just">
              <a:buNone/>
            </a:pPr>
            <a:endParaRPr lang="mn-MN" sz="2400" dirty="0">
              <a:latin typeface="Times New Roman" pitchFamily="18" charset="0"/>
              <a:cs typeface="Times New Roman" pitchFamily="18" charset="0"/>
            </a:endParaRPr>
          </a:p>
          <a:p>
            <a:pPr marL="114300" indent="0" algn="just">
              <a:buNone/>
            </a:pPr>
            <a:r>
              <a:rPr lang="mn-MN" sz="2400" dirty="0">
                <a:latin typeface="Times New Roman" pitchFamily="18" charset="0"/>
                <a:cs typeface="Times New Roman" pitchFamily="18" charset="0"/>
              </a:rPr>
              <a:t> </a:t>
            </a:r>
            <a:r>
              <a:rPr lang="mn-MN"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Зөрчлийг</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хамтран</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үйлдсэн</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хүн</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хуулийн</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этгээд</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тус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бүрд</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шийтгэл</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оногдуулна</a:t>
            </a:r>
            <a:r>
              <a:rPr lang="en-US" sz="2400" dirty="0">
                <a:latin typeface="Times New Roman" pitchFamily="18" charset="0"/>
                <a:cs typeface="Times New Roman" pitchFamily="18" charset="0"/>
              </a:rPr>
              <a:t>.</a:t>
            </a:r>
          </a:p>
          <a:p>
            <a:pPr algn="just"/>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8801974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mn-MN" sz="3600" b="1" dirty="0" smtClean="0">
                <a:latin typeface="Times New Roman" pitchFamily="18" charset="0"/>
                <a:cs typeface="Times New Roman" pitchFamily="18" charset="0"/>
              </a:rPr>
              <a:t>Шийтгэл, шийтгэлийн төрөл</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114300" indent="0" algn="just">
              <a:buNone/>
            </a:pPr>
            <a:r>
              <a:rPr lang="mn-MN" sz="2400" dirty="0">
                <a:latin typeface="Times New Roman" pitchFamily="18" charset="0"/>
                <a:cs typeface="Times New Roman" pitchFamily="18" charset="0"/>
              </a:rPr>
              <a:t> </a:t>
            </a:r>
            <a:r>
              <a:rPr lang="mn-MN"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Шийтгэлийн</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зорилго</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нь</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хүн</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хуулийн</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этгээдийг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зөрчил</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үйлдэхээс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урьдчилан</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сэргийлэх</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зөрчил</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үйлдсэн</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тохиолдолд</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хариуцлага</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хүлээлгэх</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шударга</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ёсыг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тогтооход</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оршино</a:t>
            </a:r>
            <a:r>
              <a:rPr lang="en-US" sz="2400" dirty="0" smtClean="0">
                <a:latin typeface="Times New Roman" pitchFamily="18" charset="0"/>
                <a:cs typeface="Times New Roman" pitchFamily="18" charset="0"/>
              </a:rPr>
              <a:t>.</a:t>
            </a:r>
            <a:endParaRPr lang="mn-MN" sz="2400" dirty="0" smtClean="0">
              <a:latin typeface="Times New Roman" pitchFamily="18" charset="0"/>
              <a:cs typeface="Times New Roman" pitchFamily="18" charset="0"/>
            </a:endParaRPr>
          </a:p>
          <a:p>
            <a:pPr marL="0" indent="0">
              <a:buNone/>
            </a:pPr>
            <a:r>
              <a:rPr lang="mn-MN" sz="2400" dirty="0" smtClean="0">
                <a:latin typeface="Times New Roman" pitchFamily="18" charset="0"/>
                <a:cs typeface="Times New Roman" pitchFamily="18" charset="0"/>
              </a:rPr>
              <a:t> - Т</a:t>
            </a:r>
            <a:r>
              <a:rPr lang="en-US" sz="2400" dirty="0" err="1" smtClean="0">
                <a:latin typeface="Times New Roman" pitchFamily="18" charset="0"/>
                <a:cs typeface="Times New Roman" pitchFamily="18" charset="0"/>
              </a:rPr>
              <a:t>оргох</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шийтгэл</a:t>
            </a:r>
            <a:endParaRPr lang="mn-MN" sz="2400" dirty="0" smtClean="0">
              <a:latin typeface="Times New Roman" pitchFamily="18" charset="0"/>
              <a:cs typeface="Times New Roman" pitchFamily="18" charset="0"/>
            </a:endParaRPr>
          </a:p>
          <a:p>
            <a:pPr>
              <a:buFontTx/>
              <a:buChar char="-"/>
            </a:pPr>
            <a:r>
              <a:rPr lang="mn-MN" sz="2400" dirty="0" smtClean="0">
                <a:latin typeface="Times New Roman" pitchFamily="18" charset="0"/>
                <a:cs typeface="Times New Roman" pitchFamily="18" charset="0"/>
              </a:rPr>
              <a:t>Б</a:t>
            </a:r>
            <a:r>
              <a:rPr lang="en-US" sz="2400" dirty="0" err="1" smtClean="0">
                <a:latin typeface="Times New Roman" pitchFamily="18" charset="0"/>
                <a:cs typeface="Times New Roman" pitchFamily="18" charset="0"/>
              </a:rPr>
              <a:t>аривчлах</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шийтгэл</a:t>
            </a:r>
            <a:endParaRPr lang="mn-MN" sz="2400" dirty="0" smtClean="0">
              <a:latin typeface="Times New Roman" pitchFamily="18" charset="0"/>
              <a:cs typeface="Times New Roman" pitchFamily="18" charset="0"/>
            </a:endParaRPr>
          </a:p>
          <a:p>
            <a:pPr>
              <a:buFontTx/>
              <a:buChar char="-"/>
            </a:pPr>
            <a:r>
              <a:rPr lang="mn-MN" sz="2400" dirty="0">
                <a:latin typeface="Times New Roman" pitchFamily="18" charset="0"/>
                <a:cs typeface="Times New Roman" pitchFamily="18" charset="0"/>
              </a:rPr>
              <a:t>Э</a:t>
            </a:r>
            <a:r>
              <a:rPr lang="en-US" sz="2400" dirty="0" err="1" smtClean="0">
                <a:latin typeface="Times New Roman" pitchFamily="18" charset="0"/>
                <a:cs typeface="Times New Roman" pitchFamily="18" charset="0"/>
              </a:rPr>
              <a:t>рх</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хасах</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шийтгэл</a:t>
            </a:r>
            <a:endParaRPr lang="mn-MN" sz="2400" dirty="0" smtClean="0">
              <a:latin typeface="Times New Roman" pitchFamily="18" charset="0"/>
              <a:cs typeface="Times New Roman" pitchFamily="18" charset="0"/>
            </a:endParaRPr>
          </a:p>
          <a:p>
            <a:pPr marL="0" indent="0">
              <a:buNone/>
            </a:pPr>
            <a:r>
              <a:rPr lang="mn-MN"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Торгох</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баривчлах</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шийтгэлийг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үндсэн</a:t>
            </a:r>
            <a:r>
              <a:rPr lang="mn-MN" sz="2400" dirty="0">
                <a:latin typeface="Times New Roman" pitchFamily="18" charset="0"/>
                <a:cs typeface="Times New Roman" pitchFamily="18" charset="0"/>
              </a:rPr>
              <a:t> шитгэлд авч үзэх ба </a:t>
            </a:r>
            <a:r>
              <a:rPr lang="en-US" sz="2400" dirty="0" err="1">
                <a:latin typeface="Times New Roman" pitchFamily="18" charset="0"/>
                <a:cs typeface="Times New Roman" pitchFamily="18" charset="0"/>
              </a:rPr>
              <a:t>эрх</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хасах</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шийтгэлийг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нэмэгдэл</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шийтгэл</a:t>
            </a:r>
            <a:r>
              <a:rPr lang="mn-MN" sz="2400" dirty="0">
                <a:latin typeface="Times New Roman" pitchFamily="18" charset="0"/>
                <a:cs typeface="Times New Roman" pitchFamily="18" charset="0"/>
              </a:rPr>
              <a:t>ээр</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оногдуулна</a:t>
            </a:r>
            <a:r>
              <a:rPr lang="mn-MN"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marL="114300" indent="0" algn="just">
              <a:buNone/>
            </a:pPr>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8960830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mn-MN" sz="4000" b="1" dirty="0" smtClean="0">
                <a:latin typeface="Times New Roman" pitchFamily="18" charset="0"/>
                <a:cs typeface="Times New Roman" pitchFamily="18" charset="0"/>
              </a:rPr>
              <a:t>Торгох шийтгэл</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r>
              <a:rPr lang="mn-MN" sz="2400" dirty="0" smtClean="0">
                <a:latin typeface="Times New Roman" pitchFamily="18" charset="0"/>
                <a:cs typeface="Times New Roman" pitchFamily="18" charset="0"/>
              </a:rPr>
              <a:t>Э</a:t>
            </a:r>
            <a:r>
              <a:rPr lang="en-US" sz="2400" dirty="0" err="1" smtClean="0">
                <a:latin typeface="Times New Roman" pitchFamily="18" charset="0"/>
                <a:cs typeface="Times New Roman" pitchFamily="18" charset="0"/>
              </a:rPr>
              <a:t>рх</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бүхий</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албан</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тушаалтнаас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мөнгөн</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төлбөр</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оногдуулахыг</a:t>
            </a:r>
            <a:r>
              <a:rPr lang="en-US" sz="2400" dirty="0">
                <a:latin typeface="Times New Roman" pitchFamily="18" charset="0"/>
                <a:cs typeface="Times New Roman" pitchFamily="18" charset="0"/>
              </a:rPr>
              <a:t> </a:t>
            </a:r>
            <a:r>
              <a:rPr lang="en-US" sz="2400" b="1" dirty="0" err="1">
                <a:latin typeface="Times New Roman" pitchFamily="18" charset="0"/>
                <a:cs typeface="Times New Roman" pitchFamily="18" charset="0"/>
              </a:rPr>
              <a:t>торгох</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шийтгэл</a:t>
            </a:r>
            <a:r>
              <a:rPr lang="en-US" sz="2400" b="1"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гэнэ</a:t>
            </a:r>
            <a:r>
              <a:rPr lang="en-US" sz="2400" dirty="0" smtClean="0">
                <a:latin typeface="Times New Roman" pitchFamily="18" charset="0"/>
                <a:cs typeface="Times New Roman" pitchFamily="18" charset="0"/>
              </a:rPr>
              <a:t>.</a:t>
            </a:r>
            <a:endParaRPr lang="mn-MN" sz="2400" dirty="0" smtClean="0">
              <a:latin typeface="Times New Roman" pitchFamily="18" charset="0"/>
              <a:cs typeface="Times New Roman" pitchFamily="18" charset="0"/>
            </a:endParaRPr>
          </a:p>
          <a:p>
            <a:pPr algn="just"/>
            <a:r>
              <a:rPr lang="mn-MN" sz="24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торгуулийн</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нэгж</a:t>
            </a:r>
            <a:r>
              <a:rPr lang="en-US" sz="2400" dirty="0" smtClean="0">
                <a:latin typeface="Times New Roman" pitchFamily="18" charset="0"/>
                <a:cs typeface="Times New Roman" pitchFamily="18" charset="0"/>
              </a:rPr>
              <a:t> = </a:t>
            </a:r>
            <a:r>
              <a:rPr lang="mn-MN" sz="2400" dirty="0" smtClean="0">
                <a:solidFill>
                  <a:srgbClr val="C00000"/>
                </a:solidFill>
                <a:latin typeface="Times New Roman" pitchFamily="18" charset="0"/>
                <a:cs typeface="Times New Roman" pitchFamily="18" charset="0"/>
              </a:rPr>
              <a:t>1000</a:t>
            </a:r>
            <a:r>
              <a:rPr lang="mn-MN" sz="2400" dirty="0" smtClean="0">
                <a:latin typeface="Times New Roman" pitchFamily="18" charset="0"/>
                <a:cs typeface="Times New Roman" pitchFamily="18" charset="0"/>
              </a:rPr>
              <a:t> төгрөг </a:t>
            </a:r>
          </a:p>
          <a:p>
            <a:pPr algn="just"/>
            <a:r>
              <a:rPr lang="mn-MN" sz="2400" dirty="0" smtClean="0">
                <a:latin typeface="Times New Roman" pitchFamily="18" charset="0"/>
                <a:cs typeface="Times New Roman" pitchFamily="18" charset="0"/>
              </a:rPr>
              <a:t> Иргэн 10-20 мянган төгрөг</a:t>
            </a:r>
          </a:p>
          <a:p>
            <a:pPr algn="just"/>
            <a:r>
              <a:rPr lang="mn-MN" sz="2400" dirty="0" smtClean="0">
                <a:latin typeface="Times New Roman" pitchFamily="18" charset="0"/>
                <a:cs typeface="Times New Roman" pitchFamily="18" charset="0"/>
              </a:rPr>
              <a:t>Хуулийн этгээд 100-200 мянган төгрөг</a:t>
            </a:r>
          </a:p>
          <a:p>
            <a:pPr lvl="0"/>
            <a:r>
              <a:rPr lang="mn-MN" sz="2400" dirty="0">
                <a:latin typeface="Times New Roman" pitchFamily="18" charset="0"/>
                <a:cs typeface="Times New Roman" pitchFamily="18" charset="0"/>
              </a:rPr>
              <a:t> </a:t>
            </a:r>
            <a:r>
              <a:rPr lang="mn-MN" sz="2400" dirty="0" smtClean="0">
                <a:latin typeface="Times New Roman" pitchFamily="18" charset="0"/>
                <a:cs typeface="Times New Roman" pitchFamily="18" charset="0"/>
              </a:rPr>
              <a:t> </a:t>
            </a:r>
            <a:r>
              <a:rPr lang="mn-MN" sz="2400" b="1" dirty="0" smtClean="0">
                <a:latin typeface="Times New Roman" pitchFamily="18" charset="0"/>
                <a:cs typeface="Times New Roman" pitchFamily="18" charset="0"/>
              </a:rPr>
              <a:t>Торгох </a:t>
            </a:r>
            <a:r>
              <a:rPr lang="mn-MN" sz="2400" b="1" dirty="0">
                <a:latin typeface="Times New Roman" pitchFamily="18" charset="0"/>
                <a:cs typeface="Times New Roman" pitchFamily="18" charset="0"/>
              </a:rPr>
              <a:t>шийтгэл нь </a:t>
            </a:r>
            <a:r>
              <a:rPr lang="mn-MN" sz="2400" b="1" dirty="0" smtClean="0">
                <a:latin typeface="Times New Roman" pitchFamily="18" charset="0"/>
                <a:cs typeface="Times New Roman" pitchFamily="18" charset="0"/>
              </a:rPr>
              <a:t>баривчлах </a:t>
            </a:r>
            <a:r>
              <a:rPr lang="mn-MN" sz="2400" b="1" dirty="0">
                <a:latin typeface="Times New Roman" pitchFamily="18" charset="0"/>
                <a:cs typeface="Times New Roman" pitchFamily="18" charset="0"/>
              </a:rPr>
              <a:t>шийтгэл </a:t>
            </a:r>
            <a:r>
              <a:rPr lang="mn-MN" sz="2400" b="1" dirty="0" smtClean="0">
                <a:latin typeface="Times New Roman" pitchFamily="18" charset="0"/>
                <a:cs typeface="Times New Roman" pitchFamily="18" charset="0"/>
              </a:rPr>
              <a:t>болох </a:t>
            </a:r>
            <a:r>
              <a:rPr lang="mn-MN" sz="2400" b="1" dirty="0">
                <a:latin typeface="Times New Roman" pitchFamily="18" charset="0"/>
                <a:cs typeface="Times New Roman" pitchFamily="18" charset="0"/>
              </a:rPr>
              <a:t>тохиолдол байна уу?</a:t>
            </a:r>
            <a:endParaRPr lang="en-US" sz="2400" dirty="0">
              <a:latin typeface="Times New Roman" pitchFamily="18" charset="0"/>
              <a:cs typeface="Times New Roman" pitchFamily="18" charset="0"/>
            </a:endParaRPr>
          </a:p>
          <a:p>
            <a:r>
              <a:rPr lang="mn-MN" sz="2400" dirty="0" smtClean="0">
                <a:latin typeface="Times New Roman" pitchFamily="18" charset="0"/>
                <a:cs typeface="Times New Roman" pitchFamily="18" charset="0"/>
              </a:rPr>
              <a:t>Т</a:t>
            </a:r>
            <a:r>
              <a:rPr lang="en-US" sz="2400" dirty="0" err="1">
                <a:latin typeface="Times New Roman" pitchFamily="18" charset="0"/>
                <a:cs typeface="Times New Roman" pitchFamily="18" charset="0"/>
              </a:rPr>
              <a:t>оргох</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шийтгэлийг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сонгож</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оногдуулахаар</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заасан</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зөрчилд</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оногдуулсан</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торгох</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шийтгэлийг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тогтоосон</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хугацаанд</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биелүүлээгүй</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бол</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эрх</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бүхий</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албан</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тушаалтны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саналаар</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шүүх</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баривчлах</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шийтгэлээр</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солино</a:t>
            </a:r>
            <a:r>
              <a:rPr lang="mn-MN"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9622133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err="1" smtClean="0">
                <a:latin typeface="Times New Roman" pitchFamily="18" charset="0"/>
                <a:cs typeface="Times New Roman" pitchFamily="18" charset="0"/>
              </a:rPr>
              <a:t>Баривчлах</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шийтгэл</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pPr algn="just"/>
            <a:r>
              <a:rPr lang="en-US" dirty="0" err="1">
                <a:latin typeface="Times New Roman" pitchFamily="18" charset="0"/>
                <a:cs typeface="Times New Roman" pitchFamily="18" charset="0"/>
              </a:rPr>
              <a:t>Зөрчил</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үйлдсэн</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хүнийг</a:t>
            </a:r>
            <a:r>
              <a:rPr lang="en-US" dirty="0">
                <a:latin typeface="Times New Roman" pitchFamily="18" charset="0"/>
                <a:cs typeface="Times New Roman" pitchFamily="18" charset="0"/>
              </a:rPr>
              <a:t> </a:t>
            </a:r>
            <a:r>
              <a:rPr lang="mn-MN" dirty="0" smtClean="0">
                <a:latin typeface="Times New Roman" pitchFamily="18" charset="0"/>
                <a:cs typeface="Times New Roman" pitchFamily="18" charset="0"/>
              </a:rPr>
              <a:t>7-30  </a:t>
            </a:r>
            <a:r>
              <a:rPr lang="mn-MN" dirty="0">
                <a:latin typeface="Times New Roman" pitchFamily="18" charset="0"/>
                <a:cs typeface="Times New Roman" pitchFamily="18" charset="0"/>
              </a:rPr>
              <a:t>хүртэл </a:t>
            </a:r>
            <a:r>
              <a:rPr lang="en-US" dirty="0" err="1">
                <a:latin typeface="Times New Roman" pitchFamily="18" charset="0"/>
                <a:cs typeface="Times New Roman" pitchFamily="18" charset="0"/>
              </a:rPr>
              <a:t>хоногийн</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хугацаагаар</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тусгай</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зориулалтын</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байранд</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саатуулахыг</a:t>
            </a:r>
            <a:r>
              <a:rPr lang="en-US" dirty="0">
                <a:latin typeface="Times New Roman" pitchFamily="18" charset="0"/>
                <a:cs typeface="Times New Roman" pitchFamily="18" charset="0"/>
              </a:rPr>
              <a:t> </a:t>
            </a:r>
            <a:r>
              <a:rPr lang="en-US" b="1" dirty="0" err="1">
                <a:latin typeface="Times New Roman" pitchFamily="18" charset="0"/>
                <a:cs typeface="Times New Roman" pitchFamily="18" charset="0"/>
              </a:rPr>
              <a:t>баривчлах</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шийтгэл</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гэнэ</a:t>
            </a:r>
            <a:r>
              <a:rPr lang="en-US" dirty="0">
                <a:latin typeface="Times New Roman" pitchFamily="18" charset="0"/>
                <a:cs typeface="Times New Roman" pitchFamily="18" charset="0"/>
              </a:rPr>
              <a:t>.</a:t>
            </a:r>
          </a:p>
          <a:p>
            <a:r>
              <a:rPr lang="mn-MN" b="1" dirty="0">
                <a:latin typeface="Times New Roman" pitchFamily="18" charset="0"/>
                <a:cs typeface="Times New Roman" pitchFamily="18" charset="0"/>
              </a:rPr>
              <a:t>Баривчлах шийтгэлийг хэн оногдуулдаг вэ?</a:t>
            </a:r>
            <a:endParaRPr lang="en-US" dirty="0">
              <a:latin typeface="Times New Roman" pitchFamily="18" charset="0"/>
              <a:cs typeface="Times New Roman" pitchFamily="18" charset="0"/>
            </a:endParaRPr>
          </a:p>
          <a:p>
            <a:r>
              <a:rPr lang="mn-MN" dirty="0">
                <a:latin typeface="Times New Roman" pitchFamily="18" charset="0"/>
                <a:cs typeface="Times New Roman" pitchFamily="18" charset="0"/>
              </a:rPr>
              <a:t>-Ш</a:t>
            </a:r>
            <a:r>
              <a:rPr lang="en-US" dirty="0" err="1">
                <a:latin typeface="Times New Roman" pitchFamily="18" charset="0"/>
                <a:cs typeface="Times New Roman" pitchFamily="18" charset="0"/>
              </a:rPr>
              <a:t>үүгч</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оногдуулна</a:t>
            </a:r>
            <a:r>
              <a:rPr lang="en-US" dirty="0" smtClean="0">
                <a:latin typeface="Times New Roman" pitchFamily="18" charset="0"/>
                <a:cs typeface="Times New Roman" pitchFamily="18" charset="0"/>
              </a:rPr>
              <a:t>.</a:t>
            </a:r>
            <a:endParaRPr lang="mn-MN" dirty="0" smtClean="0">
              <a:latin typeface="Times New Roman" pitchFamily="18" charset="0"/>
              <a:cs typeface="Times New Roman" pitchFamily="18" charset="0"/>
            </a:endParaRPr>
          </a:p>
          <a:p>
            <a:r>
              <a:rPr lang="mn-MN" b="1" dirty="0" smtClean="0">
                <a:latin typeface="Times New Roman" pitchFamily="18" charset="0"/>
                <a:cs typeface="Times New Roman" pitchFamily="18" charset="0"/>
              </a:rPr>
              <a:t> </a:t>
            </a:r>
            <a:r>
              <a:rPr lang="mn-MN" b="1" dirty="0">
                <a:latin typeface="Times New Roman" pitchFamily="18" charset="0"/>
                <a:cs typeface="Times New Roman" pitchFamily="18" charset="0"/>
              </a:rPr>
              <a:t>Баривчлах шийтгэлийг ямар хүнд оногдуулж болохгүй вэ?</a:t>
            </a:r>
            <a:endParaRPr lang="en-US" dirty="0">
              <a:latin typeface="Times New Roman" pitchFamily="18" charset="0"/>
              <a:cs typeface="Times New Roman" pitchFamily="18" charset="0"/>
            </a:endParaRPr>
          </a:p>
          <a:p>
            <a:r>
              <a:rPr lang="mn-MN" dirty="0">
                <a:latin typeface="Times New Roman" pitchFamily="18" charset="0"/>
                <a:cs typeface="Times New Roman" pitchFamily="18" charset="0"/>
              </a:rPr>
              <a:t>-</a:t>
            </a:r>
            <a:r>
              <a:rPr lang="en-US" dirty="0" err="1">
                <a:latin typeface="Times New Roman" pitchFamily="18" charset="0"/>
                <a:cs typeface="Times New Roman" pitchFamily="18" charset="0"/>
              </a:rPr>
              <a:t>жирэмсэн</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эмэгтэй</a:t>
            </a:r>
            <a:r>
              <a:rPr lang="en-US" dirty="0">
                <a:latin typeface="Times New Roman" pitchFamily="18" charset="0"/>
                <a:cs typeface="Times New Roman" pitchFamily="18" charset="0"/>
              </a:rPr>
              <a:t>, </a:t>
            </a:r>
          </a:p>
          <a:p>
            <a:r>
              <a:rPr lang="mn-MN" dirty="0">
                <a:latin typeface="Times New Roman" pitchFamily="18" charset="0"/>
                <a:cs typeface="Times New Roman" pitchFamily="18" charset="0"/>
              </a:rPr>
              <a:t>-14</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хүртэлх</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насны</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хүүхэдтэй</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ганц</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бие</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эцэг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эх</a:t>
            </a:r>
            <a:r>
              <a:rPr lang="en-US" dirty="0">
                <a:latin typeface="Times New Roman" pitchFamily="18" charset="0"/>
                <a:cs typeface="Times New Roman" pitchFamily="18" charset="0"/>
              </a:rPr>
              <a:t>,</a:t>
            </a:r>
          </a:p>
          <a:p>
            <a:r>
              <a:rPr lang="mn-MN" dirty="0">
                <a:latin typeface="Times New Roman" pitchFamily="18" charset="0"/>
                <a:cs typeface="Times New Roman" pitchFamily="18" charset="0"/>
              </a:rPr>
              <a:t>-</a:t>
            </a:r>
            <a:r>
              <a:rPr lang="en-US" dirty="0" err="1">
                <a:latin typeface="Times New Roman" pitchFamily="18" charset="0"/>
                <a:cs typeface="Times New Roman" pitchFamily="18" charset="0"/>
              </a:rPr>
              <a:t>хөдөлмөрийн</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чадвараа</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бүрэн</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алдсан</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хүн</a:t>
            </a:r>
            <a:r>
              <a:rPr lang="en-US" dirty="0">
                <a:latin typeface="Times New Roman" pitchFamily="18" charset="0"/>
                <a:cs typeface="Times New Roman" pitchFamily="18" charset="0"/>
              </a:rPr>
              <a:t>,</a:t>
            </a:r>
          </a:p>
          <a:p>
            <a:r>
              <a:rPr lang="mn-MN" dirty="0">
                <a:latin typeface="Times New Roman" pitchFamily="18" charset="0"/>
                <a:cs typeface="Times New Roman" pitchFamily="18" charset="0"/>
              </a:rPr>
              <a:t>-</a:t>
            </a:r>
            <a:r>
              <a:rPr lang="en-US" dirty="0" err="1">
                <a:latin typeface="Times New Roman" pitchFamily="18" charset="0"/>
                <a:cs typeface="Times New Roman" pitchFamily="18" charset="0"/>
              </a:rPr>
              <a:t>баривчлах</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шийтгэл</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эдлүүлэхэд</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саад</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болохуйц</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өвчтэй</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хүнд</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оногдуулахгүй</a:t>
            </a:r>
            <a:r>
              <a:rPr lang="en-US" dirty="0">
                <a:latin typeface="Times New Roman" pitchFamily="18" charset="0"/>
                <a:cs typeface="Times New Roman" pitchFamily="18" charset="0"/>
              </a:rPr>
              <a:t>.</a:t>
            </a:r>
          </a:p>
          <a:p>
            <a:pPr algn="just"/>
            <a:r>
              <a:rPr lang="mn-MN" b="1" dirty="0" smtClean="0">
                <a:latin typeface="Times New Roman" pitchFamily="18" charset="0"/>
                <a:cs typeface="Times New Roman" pitchFamily="18" charset="0"/>
              </a:rPr>
              <a:t>Б</a:t>
            </a:r>
            <a:r>
              <a:rPr lang="en-US" b="1" dirty="0" err="1" smtClean="0">
                <a:latin typeface="Times New Roman" pitchFamily="18" charset="0"/>
                <a:cs typeface="Times New Roman" pitchFamily="18" charset="0"/>
              </a:rPr>
              <a:t>аривчлах</a:t>
            </a:r>
            <a:r>
              <a:rPr lang="en-US" b="1" dirty="0" smtClean="0">
                <a:latin typeface="Times New Roman" pitchFamily="18" charset="0"/>
                <a:cs typeface="Times New Roman" pitchFamily="18" charset="0"/>
              </a:rPr>
              <a:t> </a:t>
            </a:r>
            <a:r>
              <a:rPr lang="en-US" b="1" dirty="0" err="1">
                <a:latin typeface="Times New Roman" pitchFamily="18" charset="0"/>
                <a:cs typeface="Times New Roman" pitchFamily="18" charset="0"/>
              </a:rPr>
              <a:t>шийтгэл</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оногдуулахгүй</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тохиолдолд</a:t>
            </a:r>
            <a:r>
              <a:rPr lang="en-US" b="1" dirty="0">
                <a:latin typeface="Times New Roman" pitchFamily="18" charset="0"/>
                <a:cs typeface="Times New Roman" pitchFamily="18" charset="0"/>
              </a:rPr>
              <a:t> </a:t>
            </a:r>
            <a:endParaRPr lang="en-US" b="1" dirty="0" smtClean="0">
              <a:latin typeface="Times New Roman" pitchFamily="18" charset="0"/>
              <a:cs typeface="Times New Roman" pitchFamily="18" charset="0"/>
            </a:endParaRPr>
          </a:p>
          <a:p>
            <a:pPr marL="114300" indent="0" algn="just">
              <a:buNone/>
            </a:pPr>
            <a:r>
              <a:rPr lang="mn-MN" dirty="0" smtClean="0">
                <a:solidFill>
                  <a:srgbClr val="C00000"/>
                </a:solidFill>
                <a:latin typeface="Times New Roman" pitchFamily="18" charset="0"/>
                <a:cs typeface="Times New Roman" pitchFamily="18" charset="0"/>
              </a:rPr>
              <a:t>  1 </a:t>
            </a:r>
            <a:r>
              <a:rPr lang="en-US" dirty="0" err="1" smtClean="0">
                <a:solidFill>
                  <a:srgbClr val="C00000"/>
                </a:solidFill>
                <a:latin typeface="Times New Roman" pitchFamily="18" charset="0"/>
                <a:cs typeface="Times New Roman" pitchFamily="18" charset="0"/>
              </a:rPr>
              <a:t>хоног</a:t>
            </a:r>
            <a:r>
              <a:rPr lang="mn-MN" dirty="0" smtClean="0">
                <a:solidFill>
                  <a:srgbClr val="C00000"/>
                </a:solidFill>
                <a:latin typeface="Times New Roman" pitchFamily="18" charset="0"/>
                <a:cs typeface="Times New Roman" pitchFamily="18" charset="0"/>
              </a:rPr>
              <a:t> </a:t>
            </a:r>
            <a:r>
              <a:rPr lang="en-US" dirty="0" smtClean="0">
                <a:solidFill>
                  <a:srgbClr val="C00000"/>
                </a:solidFill>
                <a:latin typeface="Times New Roman" pitchFamily="18" charset="0"/>
                <a:cs typeface="Times New Roman" pitchFamily="18" charset="0"/>
              </a:rPr>
              <a:t>= 15  </a:t>
            </a:r>
            <a:r>
              <a:rPr lang="en-US" dirty="0" err="1" smtClean="0">
                <a:latin typeface="Times New Roman" pitchFamily="18" charset="0"/>
                <a:cs typeface="Times New Roman" pitchFamily="18" charset="0"/>
              </a:rPr>
              <a:t>нэгж</a:t>
            </a:r>
            <a:r>
              <a:rPr lang="mn-MN" dirty="0" smtClean="0">
                <a:latin typeface="Times New Roman" pitchFamily="18" charset="0"/>
                <a:cs typeface="Times New Roman" pitchFamily="18" charset="0"/>
              </a:rPr>
              <a:t>ээр</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тооцож</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торгох</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шийтгэл</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оногдуулж</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болно</a:t>
            </a:r>
            <a:r>
              <a:rPr lang="en-US" dirty="0" smtClean="0">
                <a:latin typeface="Times New Roman" pitchFamily="18" charset="0"/>
                <a:cs typeface="Times New Roman" pitchFamily="18" charset="0"/>
              </a:rPr>
              <a:t>.</a:t>
            </a:r>
            <a:endParaRPr lang="mn-MN" dirty="0" smtClean="0">
              <a:latin typeface="Times New Roman" pitchFamily="18" charset="0"/>
              <a:cs typeface="Times New Roman" pitchFamily="18" charset="0"/>
            </a:endParaRPr>
          </a:p>
          <a:p>
            <a:pPr marL="114300" indent="0" algn="just">
              <a:buNone/>
            </a:pPr>
            <a:r>
              <a:rPr lang="mn-MN" dirty="0" smtClean="0"/>
              <a:t>     Жишээ </a:t>
            </a:r>
            <a:r>
              <a:rPr lang="mn-MN" dirty="0"/>
              <a:t>нь: 1 хоногт 15,000 төгрөгөөр тооцно.</a:t>
            </a:r>
            <a:endParaRPr lang="en-US" dirty="0"/>
          </a:p>
          <a:p>
            <a:pPr marL="114300" indent="0" algn="just">
              <a:buNone/>
            </a:pPr>
            <a:endParaRPr lang="mn-MN" dirty="0" smtClean="0">
              <a:latin typeface="Times New Roman" pitchFamily="18" charset="0"/>
              <a:cs typeface="Times New Roman" pitchFamily="18" charset="0"/>
            </a:endParaRPr>
          </a:p>
          <a:p>
            <a:pPr marL="114300" indent="0" algn="just">
              <a:buNone/>
            </a:pPr>
            <a:endParaRPr lang="mn-MN"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5764608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err="1" smtClean="0">
                <a:latin typeface="Times New Roman" pitchFamily="18" charset="0"/>
                <a:cs typeface="Times New Roman" pitchFamily="18" charset="0"/>
              </a:rPr>
              <a:t>Эрх</a:t>
            </a:r>
            <a:r>
              <a:rPr lang="en-US" sz="3600" b="1" dirty="0" smtClean="0">
                <a:latin typeface="Times New Roman" pitchFamily="18" charset="0"/>
                <a:cs typeface="Times New Roman" pitchFamily="18" charset="0"/>
              </a:rPr>
              <a:t> </a:t>
            </a:r>
            <a:r>
              <a:rPr lang="en-US" sz="3600" b="1" dirty="0" err="1">
                <a:latin typeface="Times New Roman" pitchFamily="18" charset="0"/>
                <a:cs typeface="Times New Roman" pitchFamily="18" charset="0"/>
              </a:rPr>
              <a:t>хасах</a:t>
            </a:r>
            <a:r>
              <a:rPr lang="en-US" sz="3600" b="1" dirty="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шийтгэл</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mn-MN" dirty="0" smtClean="0"/>
              <a:t> </a:t>
            </a:r>
            <a:r>
              <a:rPr lang="en-US" dirty="0" err="1" smtClean="0"/>
              <a:t>Зөрчил</a:t>
            </a:r>
            <a:r>
              <a:rPr lang="en-US" dirty="0" smtClean="0"/>
              <a:t> </a:t>
            </a:r>
            <a:r>
              <a:rPr lang="en-US" dirty="0" err="1"/>
              <a:t>үйлдсэн</a:t>
            </a:r>
            <a:r>
              <a:rPr lang="en-US" dirty="0"/>
              <a:t> </a:t>
            </a:r>
            <a:r>
              <a:rPr lang="en-US" dirty="0" err="1"/>
              <a:t>хүн</a:t>
            </a:r>
            <a:r>
              <a:rPr lang="en-US" dirty="0"/>
              <a:t>, </a:t>
            </a:r>
            <a:r>
              <a:rPr lang="en-US" dirty="0" err="1"/>
              <a:t>хуулийн</a:t>
            </a:r>
            <a:r>
              <a:rPr lang="en-US" dirty="0"/>
              <a:t> </a:t>
            </a:r>
            <a:r>
              <a:rPr lang="en-US" dirty="0" err="1"/>
              <a:t>этгээдийн</a:t>
            </a:r>
            <a:endParaRPr lang="en-US" dirty="0"/>
          </a:p>
          <a:p>
            <a:r>
              <a:rPr lang="en-US" dirty="0" err="1" smtClean="0"/>
              <a:t>тодорхой</a:t>
            </a:r>
            <a:r>
              <a:rPr lang="en-US" dirty="0" smtClean="0"/>
              <a:t> </a:t>
            </a:r>
            <a:r>
              <a:rPr lang="en-US" dirty="0" err="1"/>
              <a:t>мэргэжлийн</a:t>
            </a:r>
            <a:r>
              <a:rPr lang="en-US" dirty="0"/>
              <a:t> </a:t>
            </a:r>
            <a:r>
              <a:rPr lang="en-US" dirty="0" err="1"/>
              <a:t>үйл</a:t>
            </a:r>
            <a:r>
              <a:rPr lang="en-US" dirty="0"/>
              <a:t> </a:t>
            </a:r>
            <a:r>
              <a:rPr lang="en-US" dirty="0" err="1"/>
              <a:t>ажиллагаа</a:t>
            </a:r>
            <a:r>
              <a:rPr lang="en-US" dirty="0"/>
              <a:t> </a:t>
            </a:r>
            <a:r>
              <a:rPr lang="en-US" dirty="0" err="1"/>
              <a:t>явуулах</a:t>
            </a:r>
            <a:r>
              <a:rPr lang="mn-MN" dirty="0"/>
              <a:t> эрх,</a:t>
            </a:r>
            <a:endParaRPr lang="en-US" dirty="0"/>
          </a:p>
          <a:p>
            <a:r>
              <a:rPr lang="mn-MN" dirty="0"/>
              <a:t> -</a:t>
            </a:r>
            <a:r>
              <a:rPr lang="en-US" dirty="0" err="1"/>
              <a:t>бусад</a:t>
            </a:r>
            <a:r>
              <a:rPr lang="en-US" dirty="0"/>
              <a:t> </a:t>
            </a:r>
            <a:r>
              <a:rPr lang="mn-MN" dirty="0" smtClean="0"/>
              <a:t>төрлийн </a:t>
            </a:r>
            <a:r>
              <a:rPr lang="en-US" dirty="0" err="1"/>
              <a:t>тодорхой</a:t>
            </a:r>
            <a:r>
              <a:rPr lang="en-US" dirty="0"/>
              <a:t> </a:t>
            </a:r>
            <a:r>
              <a:rPr lang="en-US" dirty="0" err="1"/>
              <a:t>эрхийг</a:t>
            </a:r>
            <a:r>
              <a:rPr lang="en-US" dirty="0"/>
              <a:t> </a:t>
            </a:r>
            <a:r>
              <a:rPr lang="mn-MN" dirty="0"/>
              <a:t>3 сараас 2 жил </a:t>
            </a:r>
            <a:r>
              <a:rPr lang="en-US" dirty="0" err="1"/>
              <a:t>хүртэл</a:t>
            </a:r>
            <a:r>
              <a:rPr lang="en-US" dirty="0"/>
              <a:t> </a:t>
            </a:r>
            <a:r>
              <a:rPr lang="en-US" dirty="0" err="1"/>
              <a:t>хугацаагаар</a:t>
            </a:r>
            <a:r>
              <a:rPr lang="en-US" dirty="0"/>
              <a:t> </a:t>
            </a:r>
            <a:r>
              <a:rPr lang="en-US" dirty="0" err="1"/>
              <a:t>хязгаарлах</a:t>
            </a:r>
            <a:r>
              <a:rPr lang="en-US" dirty="0"/>
              <a:t>, </a:t>
            </a:r>
          </a:p>
          <a:p>
            <a:r>
              <a:rPr lang="mn-MN" dirty="0"/>
              <a:t>-</a:t>
            </a:r>
            <a:r>
              <a:rPr lang="en-US" dirty="0" err="1"/>
              <a:t>эсхүл</a:t>
            </a:r>
            <a:r>
              <a:rPr lang="en-US" dirty="0"/>
              <a:t> </a:t>
            </a:r>
            <a:r>
              <a:rPr lang="en-US" dirty="0" err="1"/>
              <a:t>зөвшөөрлийг</a:t>
            </a:r>
            <a:r>
              <a:rPr lang="en-US" dirty="0"/>
              <a:t> </a:t>
            </a:r>
            <a:r>
              <a:rPr lang="en-US" dirty="0" err="1"/>
              <a:t>хүчингүй</a:t>
            </a:r>
            <a:r>
              <a:rPr lang="en-US" dirty="0"/>
              <a:t> </a:t>
            </a:r>
            <a:r>
              <a:rPr lang="en-US" dirty="0" err="1"/>
              <a:t>болгохыг</a:t>
            </a:r>
            <a:r>
              <a:rPr lang="en-US" dirty="0"/>
              <a:t> </a:t>
            </a:r>
            <a:r>
              <a:rPr lang="en-US" b="1" dirty="0" err="1"/>
              <a:t>эрх</a:t>
            </a:r>
            <a:r>
              <a:rPr lang="en-US" b="1" dirty="0"/>
              <a:t> </a:t>
            </a:r>
            <a:r>
              <a:rPr lang="en-US" b="1" dirty="0" err="1"/>
              <a:t>хасах</a:t>
            </a:r>
            <a:r>
              <a:rPr lang="en-US" b="1" dirty="0"/>
              <a:t> </a:t>
            </a:r>
            <a:r>
              <a:rPr lang="en-US" b="1" dirty="0" err="1"/>
              <a:t>шийтгэл</a:t>
            </a:r>
            <a:r>
              <a:rPr lang="en-US" dirty="0"/>
              <a:t> </a:t>
            </a:r>
            <a:r>
              <a:rPr lang="en-US" dirty="0" err="1"/>
              <a:t>гэнэ</a:t>
            </a:r>
            <a:r>
              <a:rPr lang="en-US" dirty="0" smtClean="0"/>
              <a:t>.</a:t>
            </a:r>
            <a:endParaRPr lang="en-US" dirty="0"/>
          </a:p>
        </p:txBody>
      </p:sp>
    </p:spTree>
    <p:extLst>
      <p:ext uri="{BB962C8B-B14F-4D97-AF65-F5344CB8AC3E}">
        <p14:creationId xmlns:p14="http://schemas.microsoft.com/office/powerpoint/2010/main" val="42762611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mn-MN" sz="3600" b="1" dirty="0">
                <a:latin typeface="Times New Roman" pitchFamily="18" charset="0"/>
                <a:cs typeface="Times New Roman" pitchFamily="18" charset="0"/>
              </a:rPr>
              <a:t/>
            </a:r>
            <a:br>
              <a:rPr lang="mn-MN" sz="3600" b="1" dirty="0">
                <a:latin typeface="Times New Roman" pitchFamily="18" charset="0"/>
                <a:cs typeface="Times New Roman" pitchFamily="18" charset="0"/>
              </a:rPr>
            </a:br>
            <a:r>
              <a:rPr lang="en-US" sz="3600" b="1" dirty="0">
                <a:latin typeface="Times New Roman" pitchFamily="18" charset="0"/>
                <a:cs typeface="Times New Roman" pitchFamily="18" charset="0"/>
              </a:rPr>
              <a:t>АЛБАДЛАГЫН АРГА ХЭМЖЭЭ</a:t>
            </a:r>
            <a:r>
              <a:rPr lang="en-US" sz="3600" dirty="0">
                <a:latin typeface="Times New Roman" pitchFamily="18" charset="0"/>
                <a:cs typeface="Times New Roman" pitchFamily="18" charset="0"/>
              </a:rPr>
              <a:t/>
            </a:r>
            <a:br>
              <a:rPr lang="en-US" sz="3600" dirty="0">
                <a:latin typeface="Times New Roman" pitchFamily="18" charset="0"/>
                <a:cs typeface="Times New Roman" pitchFamily="18" charset="0"/>
              </a:rPr>
            </a:br>
            <a:endParaRPr lang="en-US" sz="3600" dirty="0"/>
          </a:p>
        </p:txBody>
      </p:sp>
      <p:sp>
        <p:nvSpPr>
          <p:cNvPr id="3" name="Content Placeholder 2"/>
          <p:cNvSpPr>
            <a:spLocks noGrp="1"/>
          </p:cNvSpPr>
          <p:nvPr>
            <p:ph idx="1"/>
          </p:nvPr>
        </p:nvSpPr>
        <p:spPr/>
        <p:txBody>
          <a:bodyPr/>
          <a:lstStyle/>
          <a:p>
            <a:r>
              <a:rPr lang="en-US" sz="2400" dirty="0" err="1">
                <a:latin typeface="Times New Roman" pitchFamily="18" charset="0"/>
                <a:cs typeface="Times New Roman" pitchFamily="18" charset="0"/>
              </a:rPr>
              <a:t>Хөрөнгө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орлогыг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хураах</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шилжүүлэх</a:t>
            </a:r>
            <a:endParaRPr lang="mn-MN" sz="2400" dirty="0" smtClean="0">
              <a:latin typeface="Times New Roman" pitchFamily="18" charset="0"/>
              <a:cs typeface="Times New Roman" pitchFamily="18" charset="0"/>
            </a:endParaRPr>
          </a:p>
          <a:p>
            <a:r>
              <a:rPr lang="en-US" sz="2400" dirty="0" err="1">
                <a:latin typeface="Times New Roman" pitchFamily="18" charset="0"/>
                <a:cs typeface="Times New Roman" pitchFamily="18" charset="0"/>
              </a:rPr>
              <a:t>Хохирол</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нөхөн</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төлбөр</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гаргуулах</a:t>
            </a:r>
            <a:endParaRPr lang="mn-MN" sz="2400" dirty="0" smtClean="0">
              <a:latin typeface="Times New Roman" pitchFamily="18" charset="0"/>
              <a:cs typeface="Times New Roman" pitchFamily="18" charset="0"/>
            </a:endParaRPr>
          </a:p>
          <a:p>
            <a:r>
              <a:rPr lang="en-US" sz="2400" dirty="0" err="1">
                <a:latin typeface="Times New Roman" pitchFamily="18" charset="0"/>
                <a:cs typeface="Times New Roman" pitchFamily="18" charset="0"/>
              </a:rPr>
              <a:t>Албадан</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эмчлэх</a:t>
            </a:r>
            <a:endParaRPr lang="mn-MN" sz="2400" dirty="0">
              <a:latin typeface="Times New Roman" pitchFamily="18" charset="0"/>
              <a:cs typeface="Times New Roman" pitchFamily="18" charset="0"/>
            </a:endParaRPr>
          </a:p>
          <a:p>
            <a:r>
              <a:rPr lang="mn-MN" sz="2400" dirty="0" smtClean="0">
                <a:latin typeface="Times New Roman" pitchFamily="18" charset="0"/>
                <a:cs typeface="Times New Roman" pitchFamily="18" charset="0"/>
              </a:rPr>
              <a:t>Албадан сургалт</a:t>
            </a:r>
            <a:endParaRPr lang="en-US" dirty="0"/>
          </a:p>
        </p:txBody>
      </p:sp>
    </p:spTree>
    <p:extLst>
      <p:ext uri="{BB962C8B-B14F-4D97-AF65-F5344CB8AC3E}">
        <p14:creationId xmlns:p14="http://schemas.microsoft.com/office/powerpoint/2010/main" val="10791837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err="1">
                <a:latin typeface="Times New Roman" pitchFamily="18" charset="0"/>
                <a:cs typeface="Times New Roman" pitchFamily="18" charset="0"/>
              </a:rPr>
              <a:t>Хөрөнгө</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орлогыг</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хураах</a:t>
            </a:r>
            <a:r>
              <a:rPr lang="en-US" sz="3600" b="1" dirty="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шилжүүлэх</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a:bodyPr>
          <a:lstStyle/>
          <a:p>
            <a:pPr algn="just"/>
            <a:r>
              <a:rPr lang="en-US" dirty="0" smtClean="0">
                <a:solidFill>
                  <a:srgbClr val="C00000"/>
                </a:solidFill>
                <a:latin typeface="Times New Roman" pitchFamily="18" charset="0"/>
                <a:cs typeface="Times New Roman" pitchFamily="18" charset="0"/>
              </a:rPr>
              <a:t>“</a:t>
            </a:r>
            <a:r>
              <a:rPr lang="en-US" dirty="0" err="1">
                <a:solidFill>
                  <a:srgbClr val="C00000"/>
                </a:solidFill>
                <a:latin typeface="Times New Roman" pitchFamily="18" charset="0"/>
                <a:cs typeface="Times New Roman" pitchFamily="18" charset="0"/>
              </a:rPr>
              <a:t>Зөрчил</a:t>
            </a:r>
            <a:r>
              <a:rPr lang="en-US" dirty="0">
                <a:solidFill>
                  <a:srgbClr val="C00000"/>
                </a:solidFill>
                <a:latin typeface="Times New Roman" pitchFamily="18" charset="0"/>
                <a:cs typeface="Times New Roman" pitchFamily="18" charset="0"/>
              </a:rPr>
              <a:t> </a:t>
            </a:r>
            <a:r>
              <a:rPr lang="en-US" dirty="0" err="1">
                <a:solidFill>
                  <a:srgbClr val="C00000"/>
                </a:solidFill>
                <a:latin typeface="Times New Roman" pitchFamily="18" charset="0"/>
                <a:cs typeface="Times New Roman" pitchFamily="18" charset="0"/>
              </a:rPr>
              <a:t>үйлдэж</a:t>
            </a:r>
            <a:r>
              <a:rPr lang="en-US" dirty="0">
                <a:solidFill>
                  <a:srgbClr val="C00000"/>
                </a:solidFill>
                <a:latin typeface="Times New Roman" pitchFamily="18" charset="0"/>
                <a:cs typeface="Times New Roman" pitchFamily="18" charset="0"/>
              </a:rPr>
              <a:t> </a:t>
            </a:r>
            <a:r>
              <a:rPr lang="en-US" dirty="0" err="1">
                <a:solidFill>
                  <a:srgbClr val="C00000"/>
                </a:solidFill>
                <a:latin typeface="Times New Roman" pitchFamily="18" charset="0"/>
                <a:cs typeface="Times New Roman" pitchFamily="18" charset="0"/>
              </a:rPr>
              <a:t>олсон</a:t>
            </a:r>
            <a:r>
              <a:rPr lang="en-US" dirty="0">
                <a:solidFill>
                  <a:srgbClr val="C00000"/>
                </a:solidFill>
                <a:latin typeface="Times New Roman" pitchFamily="18" charset="0"/>
                <a:cs typeface="Times New Roman" pitchFamily="18" charset="0"/>
              </a:rPr>
              <a:t> </a:t>
            </a:r>
            <a:r>
              <a:rPr lang="en-US" dirty="0" err="1">
                <a:solidFill>
                  <a:srgbClr val="C00000"/>
                </a:solidFill>
                <a:latin typeface="Times New Roman" pitchFamily="18" charset="0"/>
                <a:cs typeface="Times New Roman" pitchFamily="18" charset="0"/>
              </a:rPr>
              <a:t>хөрөнгө</a:t>
            </a:r>
            <a:r>
              <a:rPr lang="en-US" dirty="0">
                <a:solidFill>
                  <a:srgbClr val="C00000"/>
                </a:solidFill>
                <a:latin typeface="Times New Roman" pitchFamily="18" charset="0"/>
                <a:cs typeface="Times New Roman" pitchFamily="18" charset="0"/>
              </a:rPr>
              <a:t>, </a:t>
            </a:r>
            <a:r>
              <a:rPr lang="en-US" dirty="0" err="1">
                <a:solidFill>
                  <a:srgbClr val="C00000"/>
                </a:solidFill>
                <a:latin typeface="Times New Roman" pitchFamily="18" charset="0"/>
                <a:cs typeface="Times New Roman" pitchFamily="18" charset="0"/>
              </a:rPr>
              <a:t>орлого</a:t>
            </a:r>
            <a:r>
              <a:rPr lang="en-US" dirty="0">
                <a:solidFill>
                  <a:srgbClr val="C00000"/>
                </a:solidFill>
                <a:latin typeface="Times New Roman" pitchFamily="18" charset="0"/>
                <a:cs typeface="Times New Roman" pitchFamily="18" charset="0"/>
              </a:rPr>
              <a:t>” </a:t>
            </a:r>
            <a:r>
              <a:rPr lang="en-US" dirty="0" err="1">
                <a:latin typeface="Times New Roman" pitchFamily="18" charset="0"/>
                <a:cs typeface="Times New Roman" pitchFamily="18" charset="0"/>
              </a:rPr>
              <a:t>гэж</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зөрчил</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үйлдэн</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олж</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авсан</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мөнгө</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эд</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хөрөнгө</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эд</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хөрөнгийн</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эрх</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тэдгээрийг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арилжаалж</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бий</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болгосон</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бусад</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эд</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хөрөнгө</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эд</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хөрөнгийн</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эрх</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тэдгээрийг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түрээслэх</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ашиглах</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замаар</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олсон</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бүх</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төрлийн</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орлогыг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ойлгоно</a:t>
            </a:r>
            <a:r>
              <a:rPr lang="en-US" dirty="0">
                <a:latin typeface="Times New Roman" pitchFamily="18" charset="0"/>
                <a:cs typeface="Times New Roman" pitchFamily="18" charset="0"/>
              </a:rPr>
              <a:t>.</a:t>
            </a:r>
          </a:p>
          <a:p>
            <a:pPr algn="just"/>
            <a:r>
              <a:rPr lang="en-US" dirty="0" err="1" smtClean="0">
                <a:latin typeface="Times New Roman" pitchFamily="18" charset="0"/>
                <a:cs typeface="Times New Roman" pitchFamily="18" charset="0"/>
              </a:rPr>
              <a:t>Зөрчил</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үйлдсэн</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хүн</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хуулийн</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этгээдэд</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шийтгэл</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оногдуулж</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зөрчил</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үйлдэж</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олсон</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хөрөнгө</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орлогыг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эрх</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бүхий</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албан</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тушаалтны</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шийдвэрээр</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хураана</a:t>
            </a:r>
            <a:r>
              <a:rPr lang="en-US" dirty="0">
                <a:latin typeface="Times New Roman" pitchFamily="18" charset="0"/>
                <a:cs typeface="Times New Roman" pitchFamily="18" charset="0"/>
              </a:rPr>
              <a:t>.</a:t>
            </a:r>
          </a:p>
          <a:p>
            <a:pPr algn="just"/>
            <a:r>
              <a:rPr lang="mn-MN" dirty="0" smtClean="0">
                <a:latin typeface="Times New Roman" pitchFamily="18" charset="0"/>
                <a:cs typeface="Times New Roman" pitchFamily="18" charset="0"/>
              </a:rPr>
              <a:t>Х</a:t>
            </a:r>
            <a:r>
              <a:rPr lang="en-US" dirty="0" err="1" smtClean="0">
                <a:latin typeface="Times New Roman" pitchFamily="18" charset="0"/>
                <a:cs typeface="Times New Roman" pitchFamily="18" charset="0"/>
              </a:rPr>
              <a:t>өрөнгө</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орлогоос</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хохирол</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нөхөн</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төлөхөд</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зарцуулж</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үлдсэн</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хэсгийг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улсын</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төсөвт</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төвлөрүүлнэ</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78083189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1_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1357</TotalTime>
  <Words>1257</Words>
  <Application>Microsoft Office PowerPoint</Application>
  <PresentationFormat>On-screen Show (4:3)</PresentationFormat>
  <Paragraphs>152</Paragraphs>
  <Slides>29</Slides>
  <Notes>1</Notes>
  <HiddenSlides>0</HiddenSlides>
  <MMClips>0</MMClips>
  <ScaleCrop>false</ScaleCrop>
  <HeadingPairs>
    <vt:vector size="4" baseType="variant">
      <vt:variant>
        <vt:lpstr>Theme</vt:lpstr>
      </vt:variant>
      <vt:variant>
        <vt:i4>3</vt:i4>
      </vt:variant>
      <vt:variant>
        <vt:lpstr>Slide Titles</vt:lpstr>
      </vt:variant>
      <vt:variant>
        <vt:i4>29</vt:i4>
      </vt:variant>
    </vt:vector>
  </HeadingPairs>
  <TitlesOfParts>
    <vt:vector size="32" baseType="lpstr">
      <vt:lpstr>Opulent</vt:lpstr>
      <vt:lpstr>1_Opulent</vt:lpstr>
      <vt:lpstr>Office Theme</vt:lpstr>
      <vt:lpstr>Зөрчлийн тухай хуулиас...</vt:lpstr>
      <vt:lpstr>   Зөрчлийн тухай хууль нь</vt:lpstr>
      <vt:lpstr>Зөрчил гэж юу вэ?</vt:lpstr>
      <vt:lpstr>Шийтгэл, шийтгэлийн төрөл</vt:lpstr>
      <vt:lpstr>Торгох шийтгэл</vt:lpstr>
      <vt:lpstr>Баривчлах шийтгэл</vt:lpstr>
      <vt:lpstr>Эрх хасах шийтгэл</vt:lpstr>
      <vt:lpstr> АЛБАДЛАГЫН АРГА ХЭМЖЭЭ </vt:lpstr>
      <vt:lpstr>Хөрөнгө, орлогыг хураах, шилжүүлэх</vt:lpstr>
      <vt:lpstr>Албадан эмчлэх</vt:lpstr>
      <vt:lpstr>Албадан сургалт</vt:lpstr>
      <vt:lpstr>PowerPoint Presentation</vt:lpstr>
      <vt:lpstr>PowerPoint Presentation</vt:lpstr>
      <vt:lpstr>Олон нийтийн газарт Танхайрах</vt:lpstr>
      <vt:lpstr>Хүний биед халдах </vt:lpstr>
      <vt:lpstr>       </vt:lpstr>
      <vt:lpstr>Гэр бүлийн хүчирхийлэлтэй тэмцэх тухай хуулийг зөрчих</vt:lpstr>
      <vt:lpstr>Дайчилгааны тухай хууль зөрчих </vt:lpstr>
      <vt:lpstr>Хүүхдийн эрхийг зөрчих</vt:lpstr>
      <vt:lpstr>Хүүхдийн эрхийг зөрчих</vt:lpstr>
      <vt:lpstr>Гүтгэх</vt:lpstr>
      <vt:lpstr>Эд хөрөнгө устгах, гэмтээх</vt:lpstr>
      <vt:lpstr>Төрийн албан тушаалтны шийдвэрийг үл биелүүлэх, үйл ажиллагаанд нь саад учруулах</vt:lpstr>
      <vt:lpstr>PowerPoint Presentation</vt:lpstr>
      <vt:lpstr>Гэмт хэргийг үл мэдээлэх</vt:lpstr>
      <vt:lpstr>Гэмт хэргийг нуун далдлах</vt:lpstr>
      <vt:lpstr> Цэргийн албаны тухай хууль зөрчих</vt:lpstr>
      <vt:lpstr>Хүн ам, орон сууцны улсын тооллогын тухай хууль зөрчих</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Зөрчлийн тухай хуулиас...</dc:title>
  <dc:creator>This</dc:creator>
  <cp:lastModifiedBy>Bayantumen</cp:lastModifiedBy>
  <cp:revision>53</cp:revision>
  <dcterms:created xsi:type="dcterms:W3CDTF">2018-08-15T07:13:07Z</dcterms:created>
  <dcterms:modified xsi:type="dcterms:W3CDTF">2019-04-26T12:17:08Z</dcterms:modified>
</cp:coreProperties>
</file>